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89" r:id="rId2"/>
    <p:sldId id="290" r:id="rId3"/>
    <p:sldId id="291" r:id="rId4"/>
    <p:sldId id="292" r:id="rId5"/>
    <p:sldId id="293" r:id="rId6"/>
    <p:sldId id="294" r:id="rId7"/>
    <p:sldId id="261" r:id="rId8"/>
    <p:sldId id="279" r:id="rId9"/>
    <p:sldId id="259" r:id="rId10"/>
    <p:sldId id="304" r:id="rId11"/>
    <p:sldId id="305" r:id="rId12"/>
    <p:sldId id="306" r:id="rId13"/>
    <p:sldId id="280" r:id="rId14"/>
    <p:sldId id="298" r:id="rId15"/>
    <p:sldId id="262" r:id="rId16"/>
    <p:sldId id="299" r:id="rId17"/>
    <p:sldId id="277" r:id="rId18"/>
    <p:sldId id="303" r:id="rId19"/>
    <p:sldId id="282" r:id="rId20"/>
    <p:sldId id="300" r:id="rId21"/>
    <p:sldId id="284" r:id="rId22"/>
    <p:sldId id="301" r:id="rId23"/>
    <p:sldId id="302" r:id="rId24"/>
    <p:sldId id="285" r:id="rId25"/>
    <p:sldId id="286" r:id="rId26"/>
    <p:sldId id="287"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46" d="100"/>
          <a:sy n="46" d="100"/>
        </p:scale>
        <p:origin x="60"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8749B-3CAC-4240-A381-9ED509CC998C}" type="datetimeFigureOut">
              <a:rPr lang="en-US" smtClean="0"/>
              <a:t>22/11/2021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6948C-120A-4DC4-ABA5-898F401C1607}" type="slidenum">
              <a:rPr lang="en-US" smtClean="0"/>
              <a:t>‹#›</a:t>
            </a:fld>
            <a:endParaRPr lang="en-US"/>
          </a:p>
        </p:txBody>
      </p:sp>
    </p:spTree>
    <p:extLst>
      <p:ext uri="{BB962C8B-B14F-4D97-AF65-F5344CB8AC3E}">
        <p14:creationId xmlns:p14="http://schemas.microsoft.com/office/powerpoint/2010/main" val="284577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mtClean="0"/>
              <a:t>luongtran8495@gmail.com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4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685847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4216416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45548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20113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669437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224213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83684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22/11/2021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21856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22/11/2021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76007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22/11/2021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410276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5174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72227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22/11/2021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29549621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jp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jpeg"/><Relationship Id="rId18" Type="http://schemas.openxmlformats.org/officeDocument/2006/relationships/image" Target="../media/image10.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2.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17" Type="http://schemas.openxmlformats.org/officeDocument/2006/relationships/image" Target="../media/image10.jp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6.png"/><Relationship Id="rId5" Type="http://schemas.openxmlformats.org/officeDocument/2006/relationships/audio" Target="NULL" TargetMode="External"/><Relationship Id="rId1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18" Type="http://schemas.microsoft.com/office/2007/relationships/hdphoto" Target="../media/hdphoto1.wdp"/><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17" Type="http://schemas.openxmlformats.org/officeDocument/2006/relationships/image" Target="../media/image9.png"/><Relationship Id="rId2" Type="http://schemas.openxmlformats.org/officeDocument/2006/relationships/audio" Target="../media/media1.mp3"/><Relationship Id="rId16" Type="http://schemas.microsoft.com/office/2007/relationships/hdphoto" Target="../media/hdphoto4.wdp"/><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7.png"/><Relationship Id="rId5" Type="http://schemas.openxmlformats.org/officeDocument/2006/relationships/audio" Target="NULL" TargetMode="External"/><Relationship Id="rId15" Type="http://schemas.openxmlformats.org/officeDocument/2006/relationships/image" Target="../media/image18.png"/><Relationship Id="rId10" Type="http://schemas.openxmlformats.org/officeDocument/2006/relationships/notesSlide" Target="../notesSlides/notesSlide2.xml"/><Relationship Id="rId19" Type="http://schemas.openxmlformats.org/officeDocument/2006/relationships/image" Target="../media/image10.jp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smtClea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415699"/>
            <a:ext cx="2005965" cy="2819400"/>
          </a:xfrm>
          <a:prstGeom prst="rect">
            <a:avLst/>
          </a:prstGeom>
        </p:spPr>
      </p:pic>
    </p:spTree>
    <p:extLst>
      <p:ext uri="{BB962C8B-B14F-4D97-AF65-F5344CB8AC3E}">
        <p14:creationId xmlns:p14="http://schemas.microsoft.com/office/powerpoint/2010/main" val="306279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Grp="1" noChangeAspect="1"/>
          </p:cNvPicPr>
          <p:nvPr>
            <p:ph idx="1"/>
          </p:nvPr>
        </p:nvPicPr>
        <p:blipFill>
          <a:blip r:embed="rId2"/>
          <a:stretch>
            <a:fillRect/>
          </a:stretch>
        </p:blipFill>
        <p:spPr>
          <a:xfrm>
            <a:off x="0" y="11560"/>
            <a:ext cx="12192000" cy="6858019"/>
          </a:xfrm>
          <a:prstGeom prst="rect">
            <a:avLst/>
          </a:prstGeom>
        </p:spPr>
      </p:pic>
      <p:sp>
        <p:nvSpPr>
          <p:cNvPr id="5" name="文本框 19"/>
          <p:cNvSpPr txBox="1"/>
          <p:nvPr/>
        </p:nvSpPr>
        <p:spPr>
          <a:xfrm>
            <a:off x="8430326" y="4417129"/>
            <a:ext cx="357060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altLang="zh-CN" sz="3200" b="1">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Lễ khai giảng</a:t>
            </a:r>
            <a:endParaRPr lang="zh-CN" altLang="en-US" sz="3200" b="1" dirty="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60"/>
            <a:ext cx="481584" cy="615696"/>
          </a:xfrm>
          <a:prstGeom prst="rect">
            <a:avLst/>
          </a:prstGeom>
        </p:spPr>
      </p:pic>
    </p:spTree>
    <p:extLst>
      <p:ext uri="{BB962C8B-B14F-4D97-AF65-F5344CB8AC3E}">
        <p14:creationId xmlns:p14="http://schemas.microsoft.com/office/powerpoint/2010/main" val="176784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0" y="534779"/>
            <a:ext cx="5336275" cy="6317825"/>
          </a:xfrm>
          <a:prstGeom prst="rect">
            <a:avLst/>
          </a:prstGeom>
        </p:spPr>
      </p:pic>
      <p:sp>
        <p:nvSpPr>
          <p:cNvPr id="5" name="文本框 19"/>
          <p:cNvSpPr txBox="1"/>
          <p:nvPr/>
        </p:nvSpPr>
        <p:spPr>
          <a:xfrm>
            <a:off x="246220" y="6222684"/>
            <a:ext cx="357060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Chào cờ</a:t>
            </a:r>
            <a:endParaRPr kumimoji="0" lang="zh-CN" altLang="en-US" sz="3200" b="0" i="0" u="none" strike="noStrike" kern="1200" cap="none" spc="0" normalizeH="0" baseline="0" noProof="0" dirty="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6" name="Picture 5"/>
          <p:cNvPicPr>
            <a:picLocks noChangeAspect="1"/>
          </p:cNvPicPr>
          <p:nvPr/>
        </p:nvPicPr>
        <p:blipFill>
          <a:blip r:embed="rId3"/>
          <a:stretch>
            <a:fillRect/>
          </a:stretch>
        </p:blipFill>
        <p:spPr>
          <a:xfrm>
            <a:off x="5336275" y="507634"/>
            <a:ext cx="6855725" cy="5909471"/>
          </a:xfrm>
          <a:prstGeom prst="rect">
            <a:avLst/>
          </a:prstGeom>
        </p:spPr>
      </p:pic>
      <p:sp>
        <p:nvSpPr>
          <p:cNvPr id="7" name="文本框 19"/>
          <p:cNvSpPr txBox="1"/>
          <p:nvPr/>
        </p:nvSpPr>
        <p:spPr>
          <a:xfrm>
            <a:off x="6757775" y="6222684"/>
            <a:ext cx="391477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Đón học sinh lớp 1</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67"/>
            <a:ext cx="481584" cy="615696"/>
          </a:xfrm>
          <a:prstGeom prst="rect">
            <a:avLst/>
          </a:prstGeom>
        </p:spPr>
      </p:pic>
    </p:spTree>
    <p:extLst>
      <p:ext uri="{BB962C8B-B14F-4D97-AF65-F5344CB8AC3E}">
        <p14:creationId xmlns:p14="http://schemas.microsoft.com/office/powerpoint/2010/main" val="14857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sz="half" idx="1"/>
          </p:nvPr>
        </p:nvPicPr>
        <p:blipFill>
          <a:blip r:embed="rId2"/>
          <a:stretch>
            <a:fillRect/>
          </a:stretch>
        </p:blipFill>
        <p:spPr>
          <a:xfrm>
            <a:off x="0" y="1010680"/>
            <a:ext cx="4198085" cy="3524948"/>
          </a:xfrm>
          <a:prstGeom prst="rect">
            <a:avLst/>
          </a:prstGeom>
        </p:spPr>
      </p:pic>
      <p:pic>
        <p:nvPicPr>
          <p:cNvPr id="5" name="Content Placeholder 5"/>
          <p:cNvPicPr>
            <a:picLocks noChangeAspect="1"/>
          </p:cNvPicPr>
          <p:nvPr/>
        </p:nvPicPr>
        <p:blipFill>
          <a:blip r:embed="rId3"/>
          <a:stretch>
            <a:fillRect/>
          </a:stretch>
        </p:blipFill>
        <p:spPr>
          <a:xfrm>
            <a:off x="4181775" y="1030428"/>
            <a:ext cx="3918684" cy="3485452"/>
          </a:xfrm>
          <a:prstGeom prst="rect">
            <a:avLst/>
          </a:prstGeom>
        </p:spPr>
      </p:pic>
      <p:pic>
        <p:nvPicPr>
          <p:cNvPr id="6" name="Picture 5"/>
          <p:cNvPicPr>
            <a:picLocks noChangeAspect="1"/>
          </p:cNvPicPr>
          <p:nvPr/>
        </p:nvPicPr>
        <p:blipFill>
          <a:blip r:embed="rId4"/>
          <a:stretch>
            <a:fillRect/>
          </a:stretch>
        </p:blipFill>
        <p:spPr>
          <a:xfrm>
            <a:off x="8133479" y="1030428"/>
            <a:ext cx="4058521" cy="3511871"/>
          </a:xfrm>
          <a:prstGeom prst="rect">
            <a:avLst/>
          </a:prstGeom>
        </p:spPr>
      </p:pic>
      <p:sp>
        <p:nvSpPr>
          <p:cNvPr id="7" name="文本框 19"/>
          <p:cNvSpPr txBox="1"/>
          <p:nvPr/>
        </p:nvSpPr>
        <p:spPr>
          <a:xfrm>
            <a:off x="458126" y="4767640"/>
            <a:ext cx="2755802"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Đánh </a:t>
            </a:r>
            <a:r>
              <a:rPr kumimoji="0" lang="en-US" altLang="zh-CN" sz="3200" b="0" i="0" u="none" strike="noStrike" kern="1200" cap="none" spc="0" normalizeH="0" baseline="0" noProof="0" smtClean="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trống</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smtClean="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200" b="0" i="0" u="none" strike="noStrike" kern="1200" cap="none" spc="0" normalizeH="0" baseline="0" noProof="0" dirty="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khai giảng</a:t>
            </a:r>
          </a:p>
        </p:txBody>
      </p:sp>
      <p:sp>
        <p:nvSpPr>
          <p:cNvPr id="8" name="文本框 19"/>
          <p:cNvSpPr txBox="1"/>
          <p:nvPr/>
        </p:nvSpPr>
        <p:spPr>
          <a:xfrm>
            <a:off x="4485993" y="4767640"/>
            <a:ext cx="3310247"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Học </a:t>
            </a:r>
            <a:r>
              <a:rPr kumimoji="0" lang="en-US" altLang="zh-CN" sz="3200" b="0" i="0" u="none" strike="noStrike" kern="1200" cap="none" spc="0" normalizeH="0" baseline="0" noProof="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sinh </a:t>
            </a:r>
            <a:endParaRPr kumimoji="0" lang="en-US" altLang="zh-CN" sz="3200" b="0" i="0" u="none" strike="noStrike" kern="1200" cap="none" spc="0" normalizeH="0" baseline="0" noProof="0" smtClean="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smtClean="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phát </a:t>
            </a:r>
            <a:r>
              <a:rPr kumimoji="0" lang="en-US" altLang="zh-CN" sz="3200" b="0" i="0" u="none" strike="noStrike" kern="1200" cap="none" spc="0" normalizeH="0" baseline="0" noProof="0" dirty="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biểu</a:t>
            </a:r>
          </a:p>
        </p:txBody>
      </p:sp>
      <p:sp>
        <p:nvSpPr>
          <p:cNvPr id="9" name="文本框 19"/>
          <p:cNvSpPr txBox="1"/>
          <p:nvPr/>
        </p:nvSpPr>
        <p:spPr>
          <a:xfrm>
            <a:off x="8873354" y="4771028"/>
            <a:ext cx="3005797"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Biểu </a:t>
            </a:r>
            <a:r>
              <a:rPr kumimoji="0" lang="en-US" altLang="zh-CN" sz="3200" b="0" i="0" u="none" strike="noStrike" kern="1200" cap="none" spc="0" normalizeH="0" baseline="0" noProof="0" smtClean="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diễn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smtClean="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200" b="0" i="0" u="none" strike="noStrike" kern="1200" cap="none" spc="0" normalizeH="0" baseline="0" noProof="0" dirty="0">
                <a:ln>
                  <a:noFill/>
                </a:ln>
                <a:solidFill>
                  <a:srgbClr val="FF0000"/>
                </a:solidFill>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văn nghệ</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01"/>
            <a:ext cx="481584" cy="615696"/>
          </a:xfrm>
          <a:prstGeom prst="rect">
            <a:avLst/>
          </a:prstGeom>
        </p:spPr>
      </p:pic>
    </p:spTree>
    <p:extLst>
      <p:ext uri="{BB962C8B-B14F-4D97-AF65-F5344CB8AC3E}">
        <p14:creationId xmlns:p14="http://schemas.microsoft.com/office/powerpoint/2010/main" val="341745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bldLvl="0" animBg="1"/>
      <p:bldP spid="8" grpId="1" animBg="1"/>
      <p:bldP spid="9" grpId="0" bldLvl="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7069" y="880556"/>
            <a:ext cx="346509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 Hoạt động khám phá</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607" y="1834774"/>
            <a:ext cx="9571432" cy="504916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561" y="573206"/>
            <a:ext cx="601506" cy="769016"/>
          </a:xfrm>
          <a:prstGeom prst="rect">
            <a:avLst/>
          </a:prstGeom>
        </p:spPr>
      </p:pic>
      <p:sp>
        <p:nvSpPr>
          <p:cNvPr id="15"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a:t>
            </a:r>
            <a:r>
              <a:rPr lang="en-US" sz="2400" kern="0">
                <a:solidFill>
                  <a:srgbClr val="FF0000"/>
                </a:solidFill>
                <a:latin typeface="Arial" panose="020B0604020202020204" pitchFamily="34" charset="0"/>
                <a:cs typeface="Arial" panose="020B0604020202020204" pitchFamily="34" charset="0"/>
              </a:rPr>
              <a:t>1</a:t>
            </a:r>
            <a:r>
              <a:rPr lang="en-US" sz="2400" kern="0" smtClean="0">
                <a:solidFill>
                  <a:srgbClr val="FF0000"/>
                </a:solidFill>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		</a:t>
            </a:r>
          </a:p>
        </p:txBody>
      </p:sp>
      <p:sp>
        <p:nvSpPr>
          <p:cNvPr id="18" name="Rectangle 17"/>
          <p:cNvSpPr/>
          <p:nvPr/>
        </p:nvSpPr>
        <p:spPr>
          <a:xfrm>
            <a:off x="971236" y="1326779"/>
            <a:ext cx="10579614"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C</a:t>
            </a:r>
            <a:r>
              <a:rPr lang="vi-VN" sz="2400" smtClean="0">
                <a:latin typeface="Arial" panose="020B0604020202020204" pitchFamily="34" charset="0"/>
                <a:ea typeface="Calibri" panose="020F0502020204030204" pitchFamily="34" charset="0"/>
                <a:cs typeface="Arial" panose="020B0604020202020204" pitchFamily="34" charset="0"/>
              </a:rPr>
              <a:t>ác </a:t>
            </a:r>
            <a:r>
              <a:rPr lang="vi-VN" sz="2400">
                <a:latin typeface="Arial" panose="020B0604020202020204" pitchFamily="34" charset="0"/>
                <a:ea typeface="Calibri" panose="020F0502020204030204" pitchFamily="34" charset="0"/>
                <a:cs typeface="Arial" panose="020B0604020202020204" pitchFamily="34" charset="0"/>
              </a:rPr>
              <a:t>bạn </a:t>
            </a:r>
            <a:r>
              <a:rPr lang="en-US" sz="2400" smtClean="0">
                <a:latin typeface="Arial" panose="020B0604020202020204" pitchFamily="34" charset="0"/>
                <a:ea typeface="Calibri" panose="020F0502020204030204" pitchFamily="34" charset="0"/>
                <a:cs typeface="Arial" panose="020B0604020202020204" pitchFamily="34" charset="0"/>
              </a:rPr>
              <a:t>học sinh </a:t>
            </a:r>
            <a:r>
              <a:rPr lang="vi-VN" sz="2400" smtClean="0">
                <a:latin typeface="Arial" panose="020B0604020202020204" pitchFamily="34" charset="0"/>
                <a:ea typeface="Calibri" panose="020F0502020204030204" pitchFamily="34" charset="0"/>
                <a:cs typeface="Arial" panose="020B0604020202020204" pitchFamily="34" charset="0"/>
              </a:rPr>
              <a:t>trong </a:t>
            </a:r>
            <a:r>
              <a:rPr lang="vi-VN" sz="2400">
                <a:latin typeface="Arial" panose="020B0604020202020204" pitchFamily="34" charset="0"/>
                <a:ea typeface="Calibri" panose="020F0502020204030204" pitchFamily="34" charset="0"/>
                <a:cs typeface="Arial" panose="020B0604020202020204" pitchFamily="34" charset="0"/>
              </a:rPr>
              <a:t>lễ khai </a:t>
            </a:r>
            <a:r>
              <a:rPr lang="vi-VN" sz="2400" smtClean="0">
                <a:latin typeface="Arial" panose="020B0604020202020204" pitchFamily="34" charset="0"/>
                <a:ea typeface="Calibri" panose="020F0502020204030204" pitchFamily="34" charset="0"/>
                <a:cs typeface="Arial" panose="020B0604020202020204" pitchFamily="34" charset="0"/>
              </a:rPr>
              <a:t>giảng</a:t>
            </a:r>
            <a:r>
              <a:rPr lang="en-US" sz="2400" smtClean="0">
                <a:latin typeface="Arial" panose="020B0604020202020204" pitchFamily="34" charset="0"/>
                <a:ea typeface="Calibri" panose="020F0502020204030204" pitchFamily="34" charset="0"/>
                <a:cs typeface="Arial" panose="020B0604020202020204" pitchFamily="34" charset="0"/>
              </a:rPr>
              <a:t> có biểu hiện như thế nào?</a:t>
            </a:r>
            <a:r>
              <a:rPr lang="vi-VN" sz="2400" smtClean="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19" name="Rectangle 18"/>
          <p:cNvSpPr/>
          <p:nvPr/>
        </p:nvSpPr>
        <p:spPr>
          <a:xfrm>
            <a:off x="971236" y="1803886"/>
            <a:ext cx="10568171"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smtClean="0">
                <a:latin typeface="Arial" panose="020B0604020202020204" pitchFamily="34" charset="0"/>
                <a:ea typeface="Calibri" panose="020F0502020204030204" pitchFamily="34" charset="0"/>
                <a:cs typeface="Arial" panose="020B0604020202020204" pitchFamily="34" charset="0"/>
              </a:rPr>
              <a:t>- C</a:t>
            </a:r>
            <a:r>
              <a:rPr lang="vi-VN" sz="2400">
                <a:latin typeface="Arial" panose="020B0604020202020204" pitchFamily="34" charset="0"/>
                <a:ea typeface="Calibri" panose="020F0502020204030204" pitchFamily="34" charset="0"/>
                <a:cs typeface="Arial" panose="020B0604020202020204" pitchFamily="34" charset="0"/>
              </a:rPr>
              <a:t>ác bạn </a:t>
            </a:r>
            <a:r>
              <a:rPr lang="en-US" sz="2400">
                <a:latin typeface="Arial" panose="020B0604020202020204" pitchFamily="34" charset="0"/>
                <a:ea typeface="Calibri" panose="020F0502020204030204" pitchFamily="34" charset="0"/>
                <a:cs typeface="Arial" panose="020B0604020202020204" pitchFamily="34" charset="0"/>
              </a:rPr>
              <a:t>học </a:t>
            </a:r>
            <a:r>
              <a:rPr lang="en-US" sz="2400" smtClean="0">
                <a:latin typeface="Arial" panose="020B0604020202020204" pitchFamily="34" charset="0"/>
                <a:ea typeface="Calibri" panose="020F0502020204030204" pitchFamily="34" charset="0"/>
                <a:cs typeface="Arial" panose="020B0604020202020204" pitchFamily="34" charset="0"/>
              </a:rPr>
              <a:t>sinh </a:t>
            </a:r>
            <a:r>
              <a:rPr lang="vi-VN" sz="2400" smtClean="0">
                <a:latin typeface="Arial" panose="020B0604020202020204" pitchFamily="34" charset="0"/>
                <a:cs typeface="Arial" panose="020B0604020202020204" pitchFamily="34" charset="0"/>
              </a:rPr>
              <a:t>háo </a:t>
            </a:r>
            <a:r>
              <a:rPr lang="vi-VN" sz="2400">
                <a:latin typeface="Arial" panose="020B0604020202020204" pitchFamily="34" charset="0"/>
                <a:cs typeface="Arial" panose="020B0604020202020204" pitchFamily="34" charset="0"/>
              </a:rPr>
              <a:t>hức chờ </a:t>
            </a:r>
            <a:r>
              <a:rPr lang="vi-VN" sz="2400" smtClean="0">
                <a:latin typeface="Arial" panose="020B0604020202020204" pitchFamily="34" charset="0"/>
                <a:cs typeface="Arial" panose="020B0604020202020204" pitchFamily="34" charset="0"/>
              </a:rPr>
              <a:t>đợi</a:t>
            </a:r>
            <a:r>
              <a:rPr lang="en-US" sz="2400" smtClean="0">
                <a:latin typeface="Arial" panose="020B0604020202020204" pitchFamily="34" charset="0"/>
                <a:cs typeface="Arial" panose="020B0604020202020204" pitchFamily="34" charset="0"/>
              </a:rPr>
              <a:t>, đứng </a:t>
            </a:r>
            <a:r>
              <a:rPr lang="vi-VN" sz="2400" smtClean="0">
                <a:latin typeface="Arial" panose="020B0604020202020204" pitchFamily="34" charset="0"/>
                <a:cs typeface="Arial" panose="020B0604020202020204" pitchFamily="34" charset="0"/>
              </a:rPr>
              <a:t>nghiêm </a:t>
            </a:r>
            <a:r>
              <a:rPr lang="vi-VN" sz="2400">
                <a:latin typeface="Arial" panose="020B0604020202020204" pitchFamily="34" charset="0"/>
                <a:cs typeface="Arial" panose="020B0604020202020204" pitchFamily="34" charset="0"/>
              </a:rPr>
              <a:t>trang trong lễ chào </a:t>
            </a:r>
            <a:r>
              <a:rPr lang="vi-VN" sz="2400" smtClean="0">
                <a:latin typeface="Arial" panose="020B0604020202020204" pitchFamily="34" charset="0"/>
                <a:cs typeface="Arial" panose="020B0604020202020204" pitchFamily="34" charset="0"/>
              </a:rPr>
              <a:t>cờ</a:t>
            </a:r>
            <a:r>
              <a:rPr lang="en-US" sz="2400" smtClean="0">
                <a:latin typeface="Arial" panose="020B0604020202020204" pitchFamily="34" charset="0"/>
                <a:cs typeface="Arial" panose="020B0604020202020204" pitchFamily="34" charset="0"/>
              </a:rPr>
              <a:t>.</a:t>
            </a:r>
          </a:p>
          <a:p>
            <a:r>
              <a:rPr lang="en-US" sz="2400" smtClean="0">
                <a:latin typeface="Arial" panose="020B0604020202020204" pitchFamily="34" charset="0"/>
                <a:cs typeface="Arial" panose="020B0604020202020204" pitchFamily="34" charset="0"/>
              </a:rPr>
              <a:t>- Các </a:t>
            </a:r>
            <a:r>
              <a:rPr lang="vi-VN" sz="2400">
                <a:latin typeface="Arial" panose="020B0604020202020204" pitchFamily="34" charset="0"/>
                <a:cs typeface="Arial" panose="020B0604020202020204" pitchFamily="34" charset="0"/>
              </a:rPr>
              <a:t>em lớp 1 ngơ ngác</a:t>
            </a:r>
            <a:r>
              <a:rPr lang="en-US" sz="2400">
                <a:latin typeface="Arial" panose="020B0604020202020204" pitchFamily="34" charset="0"/>
                <a:cs typeface="Arial" panose="020B0604020202020204" pitchFamily="34" charset="0"/>
              </a:rPr>
              <a:t>.</a:t>
            </a:r>
          </a:p>
          <a:p>
            <a:r>
              <a:rPr lang="en-US" sz="2400" smtClean="0">
                <a:latin typeface="Arial" panose="020B0604020202020204" pitchFamily="34" charset="0"/>
                <a:cs typeface="Arial" panose="020B0604020202020204" pitchFamily="34" charset="0"/>
              </a:rPr>
              <a:t>- Bạn </a:t>
            </a:r>
            <a:r>
              <a:rPr lang="vi-VN" sz="2400">
                <a:latin typeface="Arial" panose="020B0604020202020204" pitchFamily="34" charset="0"/>
                <a:cs typeface="Arial" panose="020B0604020202020204" pitchFamily="34" charset="0"/>
              </a:rPr>
              <a:t>Hoa</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thấy mình </a:t>
            </a:r>
            <a:r>
              <a:rPr lang="en-US" sz="2400">
                <a:latin typeface="Arial" panose="020B0604020202020204" pitchFamily="34" charset="0"/>
                <a:cs typeface="Arial" panose="020B0604020202020204" pitchFamily="34" charset="0"/>
              </a:rPr>
              <a:t>đã </a:t>
            </a:r>
            <a:r>
              <a:rPr lang="vi-VN" sz="2400">
                <a:latin typeface="Arial" panose="020B0604020202020204" pitchFamily="34" charset="0"/>
                <a:cs typeface="Arial" panose="020B0604020202020204" pitchFamily="34" charset="0"/>
              </a:rPr>
              <a:t>lớn hơn, </a:t>
            </a:r>
            <a:r>
              <a:rPr lang="en-US" sz="2400">
                <a:latin typeface="Arial" panose="020B0604020202020204" pitchFamily="34" charset="0"/>
                <a:cs typeface="Arial" panose="020B0604020202020204" pitchFamily="34" charset="0"/>
              </a:rPr>
              <a:t>từ hôm nay đã </a:t>
            </a:r>
            <a:r>
              <a:rPr lang="vi-VN" sz="2400">
                <a:latin typeface="Arial" panose="020B0604020202020204" pitchFamily="34" charset="0"/>
                <a:cs typeface="Arial" panose="020B0604020202020204" pitchFamily="34" charset="0"/>
              </a:rPr>
              <a:t>trở thành HS lớp 2 </a:t>
            </a:r>
            <a:r>
              <a:rPr lang="en-US" sz="2400">
                <a:latin typeface="Arial" panose="020B0604020202020204" pitchFamily="34" charset="0"/>
                <a:cs typeface="Arial" panose="020B0604020202020204" pitchFamily="34" charset="0"/>
              </a:rPr>
              <a:t>rồi</a:t>
            </a:r>
            <a:r>
              <a:rPr lang="en-US" sz="2400" smtClean="0">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20" name="Rectangle 19"/>
          <p:cNvSpPr/>
          <p:nvPr/>
        </p:nvSpPr>
        <p:spPr>
          <a:xfrm>
            <a:off x="971236" y="3004215"/>
            <a:ext cx="10579614"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r>
              <a:rPr lang="vi-VN" sz="2400">
                <a:solidFill>
                  <a:schemeClr val="tx1"/>
                </a:solidFill>
                <a:latin typeface="Arial" panose="020B0604020202020204" pitchFamily="34" charset="0"/>
                <a:ea typeface="Calibri" panose="020F0502020204030204" pitchFamily="34" charset="0"/>
                <a:cs typeface="Arial" panose="020B0604020202020204" pitchFamily="34" charset="0"/>
              </a:rPr>
              <a:t>Em có cảm nhận gì về sự kiện đáng nhớ này?</a:t>
            </a:r>
            <a:endParaRPr lang="en-US" sz="240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982680" y="3465880"/>
            <a:ext cx="10568170"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400">
                <a:latin typeface="Arial" panose="020B0604020202020204" pitchFamily="34" charset="0"/>
                <a:ea typeface="Calibri" panose="020F0502020204030204" pitchFamily="34" charset="0"/>
                <a:cs typeface="Arial" panose="020B0604020202020204" pitchFamily="34" charset="0"/>
              </a:rPr>
              <a:t>Ngày khai giảng </a:t>
            </a:r>
            <a:r>
              <a:rPr lang="vi-VN" sz="2400" smtClean="0">
                <a:latin typeface="Arial" panose="020B0604020202020204" pitchFamily="34" charset="0"/>
                <a:ea typeface="Calibri" panose="020F0502020204030204" pitchFamily="34" charset="0"/>
                <a:cs typeface="Arial" panose="020B0604020202020204" pitchFamily="34" charset="0"/>
              </a:rPr>
              <a:t>là </a:t>
            </a:r>
            <a:r>
              <a:rPr lang="vi-VN" sz="2400">
                <a:latin typeface="Arial" panose="020B0604020202020204" pitchFamily="34" charset="0"/>
                <a:ea typeface="Calibri" panose="020F0502020204030204" pitchFamily="34" charset="0"/>
                <a:cs typeface="Arial" panose="020B0604020202020204" pitchFamily="34" charset="0"/>
              </a:rPr>
              <a:t>sự kiện quan trọng trong một năm học.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06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7069" y="880556"/>
            <a:ext cx="346509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 Hoạt động khám phá</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607" y="1834774"/>
            <a:ext cx="9571432" cy="504916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561" y="573206"/>
            <a:ext cx="601506" cy="769016"/>
          </a:xfrm>
          <a:prstGeom prst="rect">
            <a:avLst/>
          </a:prstGeom>
        </p:spPr>
      </p:pic>
      <p:sp>
        <p:nvSpPr>
          <p:cNvPr id="15"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a:t>
            </a:r>
            <a:r>
              <a:rPr lang="en-US" sz="2400" kern="0">
                <a:solidFill>
                  <a:srgbClr val="FF0000"/>
                </a:solidFill>
                <a:latin typeface="Arial" panose="020B0604020202020204" pitchFamily="34" charset="0"/>
                <a:cs typeface="Arial" panose="020B0604020202020204" pitchFamily="34" charset="0"/>
              </a:rPr>
              <a:t>1</a:t>
            </a:r>
            <a:r>
              <a:rPr lang="en-US" sz="2400" kern="0" smtClean="0">
                <a:solidFill>
                  <a:srgbClr val="FF0000"/>
                </a:solidFill>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		</a:t>
            </a:r>
          </a:p>
        </p:txBody>
      </p:sp>
      <p:sp>
        <p:nvSpPr>
          <p:cNvPr id="17" name="TextBox 16"/>
          <p:cNvSpPr txBox="1"/>
          <p:nvPr/>
        </p:nvSpPr>
        <p:spPr>
          <a:xfrm>
            <a:off x="2026067" y="1357663"/>
            <a:ext cx="560227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Nêu ý nghĩa của ngày khai giảng.</a:t>
            </a:r>
          </a:p>
        </p:txBody>
      </p:sp>
      <p:sp>
        <p:nvSpPr>
          <p:cNvPr id="9" name="Rounded Rectangle 8"/>
          <p:cNvSpPr/>
          <p:nvPr/>
        </p:nvSpPr>
        <p:spPr>
          <a:xfrm>
            <a:off x="1343678" y="1834769"/>
            <a:ext cx="9571432" cy="302383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defRPr/>
            </a:pPr>
            <a:r>
              <a:rPr lang="vi-VN" sz="2800" smtClean="0"/>
              <a:t>Ngày </a:t>
            </a:r>
            <a:r>
              <a:rPr lang="vi-VN" sz="2800"/>
              <a:t>khai giảng là mốc đánh dấu năm học mới bắt đầu, là sự kiện quan trọng trong một năm </a:t>
            </a:r>
            <a:r>
              <a:rPr lang="vi-VN" sz="2800" smtClean="0"/>
              <a:t>học</a:t>
            </a:r>
            <a:r>
              <a:rPr lang="en-US" sz="2800" smtClean="0"/>
              <a:t>, c</a:t>
            </a:r>
            <a:r>
              <a:rPr lang="vi-VN" sz="2800" smtClean="0"/>
              <a:t>hào </a:t>
            </a:r>
            <a:r>
              <a:rPr lang="vi-VN" sz="2800"/>
              <a:t>đón các bạn học sinh mới, ngày tựu trường gặp lại thầy cô, bạn bè sau kì nghỉ hè 3 tháng. </a:t>
            </a:r>
            <a:endParaRPr lang="en-US" sz="2800" smtClean="0"/>
          </a:p>
          <a:p>
            <a:pPr lvl="0" algn="just">
              <a:defRPr/>
            </a:pPr>
            <a:r>
              <a:rPr lang="vi-VN" sz="2800"/>
              <a:t>Ngày khai giảng </a:t>
            </a:r>
            <a:r>
              <a:rPr lang="en-US" sz="2800" smtClean="0"/>
              <a:t>c</a:t>
            </a:r>
            <a:r>
              <a:rPr lang="vi-VN" sz="2800" smtClean="0"/>
              <a:t>ó </a:t>
            </a:r>
            <a:r>
              <a:rPr lang="vi-VN" sz="2800"/>
              <a:t>tác dụng tạo hứng khởi cho cả thầy và trò suốt một năm học.</a:t>
            </a:r>
            <a:r>
              <a:rPr lang="vi-VN" sz="2800" smtClean="0"/>
              <a:t> </a:t>
            </a:r>
            <a:endParaRPr lang="en-US" sz="2800" smtClean="0"/>
          </a:p>
        </p:txBody>
      </p:sp>
    </p:spTree>
    <p:extLst>
      <p:ext uri="{BB962C8B-B14F-4D97-AF65-F5344CB8AC3E}">
        <p14:creationId xmlns:p14="http://schemas.microsoft.com/office/powerpoint/2010/main" val="247297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383" y="597526"/>
            <a:ext cx="903728" cy="852814"/>
          </a:xfrm>
          <a:prstGeom prst="rect">
            <a:avLst/>
          </a:prstGeom>
        </p:spPr>
      </p:pic>
      <p:sp>
        <p:nvSpPr>
          <p:cNvPr id="10" name="TextBox 9"/>
          <p:cNvSpPr txBox="1"/>
          <p:nvPr/>
        </p:nvSpPr>
        <p:spPr>
          <a:xfrm>
            <a:off x="2656111" y="923242"/>
            <a:ext cx="389481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C00000"/>
                </a:solidFill>
                <a:latin typeface="Arial" panose="020B0604020202020204" pitchFamily="34" charset="0"/>
                <a:cs typeface="Arial" panose="020B0604020202020204" pitchFamily="34" charset="0"/>
              </a:rPr>
              <a:t>Hoạt </a:t>
            </a:r>
            <a:r>
              <a:rPr lang="en-US" sz="2400">
                <a:solidFill>
                  <a:srgbClr val="C00000"/>
                </a:solidFill>
                <a:latin typeface="Arial" panose="020B0604020202020204" pitchFamily="34" charset="0"/>
                <a:cs typeface="Arial" panose="020B0604020202020204" pitchFamily="34" charset="0"/>
              </a:rPr>
              <a:t>động thực hành</a:t>
            </a:r>
          </a:p>
        </p:txBody>
      </p:sp>
      <p:sp>
        <p:nvSpPr>
          <p:cNvPr id="8"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a:t>
            </a:r>
            <a:r>
              <a:rPr lang="en-US" sz="2400" kern="0">
                <a:solidFill>
                  <a:srgbClr val="FF0000"/>
                </a:solidFill>
                <a:latin typeface="Arial" panose="020B0604020202020204" pitchFamily="34" charset="0"/>
                <a:cs typeface="Arial" panose="020B0604020202020204" pitchFamily="34" charset="0"/>
              </a:rPr>
              <a:t>1</a:t>
            </a:r>
            <a:r>
              <a:rPr lang="en-US" sz="2400" kern="0" smtClean="0">
                <a:solidFill>
                  <a:srgbClr val="FF0000"/>
                </a:solidFill>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		</a:t>
            </a:r>
          </a:p>
        </p:txBody>
      </p:sp>
      <p:sp>
        <p:nvSpPr>
          <p:cNvPr id="9" name="文本框 19"/>
          <p:cNvSpPr txBox="1"/>
          <p:nvPr/>
        </p:nvSpPr>
        <p:spPr>
          <a:xfrm>
            <a:off x="1372128" y="1466306"/>
            <a:ext cx="9164506" cy="46166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lvl="0">
              <a:defRPr/>
            </a:pPr>
            <a:r>
              <a:rPr lang="en-US" altLang="zh-CN" sz="240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Lễ khai giảng ở trường em có những hoạt động nào ? </a:t>
            </a:r>
            <a:endParaRPr lang="zh-CN" altLang="en-US" sz="24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文本框 19"/>
          <p:cNvSpPr txBox="1"/>
          <p:nvPr/>
        </p:nvSpPr>
        <p:spPr>
          <a:xfrm>
            <a:off x="1372129" y="1900049"/>
            <a:ext cx="9164506" cy="46166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lvl="0">
              <a:defRPr/>
            </a:pPr>
            <a:r>
              <a:rPr lang="en-US" altLang="zh-CN" sz="240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Em đã từng tham gia vào những hoạt động nào trong buổi lễ đó?</a:t>
            </a:r>
            <a:endParaRPr lang="zh-CN" altLang="en-US" sz="24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247" y="2525549"/>
            <a:ext cx="3704492" cy="2096882"/>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0612" b="12687"/>
          <a:stretch/>
        </p:blipFill>
        <p:spPr>
          <a:xfrm>
            <a:off x="6176550" y="2520533"/>
            <a:ext cx="2864384" cy="2095699"/>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33870" t="6927" r="13542" b="30186"/>
          <a:stretch/>
        </p:blipFill>
        <p:spPr>
          <a:xfrm>
            <a:off x="855896" y="4781250"/>
            <a:ext cx="2861358" cy="2095699"/>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8520" r="16391"/>
          <a:stretch/>
        </p:blipFill>
        <p:spPr>
          <a:xfrm>
            <a:off x="4191405" y="4885278"/>
            <a:ext cx="2879677" cy="1991671"/>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3966" t="9126" r="-3966" b="-588"/>
          <a:stretch/>
        </p:blipFill>
        <p:spPr>
          <a:xfrm>
            <a:off x="7545234" y="4866329"/>
            <a:ext cx="2991400" cy="1991671"/>
          </a:xfrm>
          <a:prstGeom prst="rect">
            <a:avLst/>
          </a:prstGeom>
        </p:spPr>
      </p:pic>
    </p:spTree>
    <p:extLst>
      <p:ext uri="{BB962C8B-B14F-4D97-AF65-F5344CB8AC3E}">
        <p14:creationId xmlns:p14="http://schemas.microsoft.com/office/powerpoint/2010/main" val="1547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1"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1"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9"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2459" y="1400526"/>
            <a:ext cx="10476932" cy="46166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a:latin typeface="Arial" panose="020B0604020202020204" pitchFamily="34" charset="0"/>
                <a:cs typeface="Arial" panose="020B0604020202020204" pitchFamily="34" charset="0"/>
              </a:rPr>
              <a:t> Lễ khai giảng ở trường em có </a:t>
            </a:r>
            <a:r>
              <a:rPr lang="en-US" sz="2400" b="1">
                <a:latin typeface="Arial" panose="020B0604020202020204" pitchFamily="34" charset="0"/>
                <a:cs typeface="Arial" panose="020B0604020202020204" pitchFamily="34" charset="0"/>
              </a:rPr>
              <a:t>hoạt động nào </a:t>
            </a:r>
            <a:r>
              <a:rPr lang="en-US" sz="2400" b="1" smtClean="0">
                <a:latin typeface="Arial" panose="020B0604020202020204" pitchFamily="34" charset="0"/>
                <a:cs typeface="Arial" panose="020B0604020202020204" pitchFamily="34" charset="0"/>
              </a:rPr>
              <a:t>khác</a:t>
            </a:r>
            <a:r>
              <a:rPr lang="en-US" sz="2400" smtClean="0">
                <a:latin typeface="Arial" panose="020B0604020202020204" pitchFamily="34" charset="0"/>
                <a:cs typeface="Arial" panose="020B0604020202020204" pitchFamily="34" charset="0"/>
              </a:rPr>
              <a:t>? Kể </a:t>
            </a:r>
            <a:r>
              <a:rPr lang="en-US" sz="2400">
                <a:latin typeface="Arial" panose="020B0604020202020204" pitchFamily="34" charset="0"/>
                <a:cs typeface="Arial" panose="020B0604020202020204" pitchFamily="34" charset="0"/>
              </a:rPr>
              <a:t>tên hoạt động đó.</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949" y="1955572"/>
            <a:ext cx="7716510" cy="4846572"/>
          </a:xfrm>
          <a:prstGeom prst="rect">
            <a:avLst/>
          </a:prstGeom>
        </p:spPr>
      </p:pic>
      <p:sp>
        <p:nvSpPr>
          <p:cNvPr id="6" name="TextBox 5"/>
          <p:cNvSpPr txBox="1"/>
          <p:nvPr/>
        </p:nvSpPr>
        <p:spPr>
          <a:xfrm>
            <a:off x="2656111" y="923242"/>
            <a:ext cx="389481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C00000"/>
                </a:solidFill>
                <a:latin typeface="Arial" panose="020B0604020202020204" pitchFamily="34" charset="0"/>
                <a:cs typeface="Arial" panose="020B0604020202020204" pitchFamily="34" charset="0"/>
              </a:rPr>
              <a:t>Hoạt </a:t>
            </a:r>
            <a:r>
              <a:rPr lang="en-US" sz="2400">
                <a:solidFill>
                  <a:srgbClr val="C00000"/>
                </a:solidFill>
                <a:latin typeface="Arial" panose="020B0604020202020204" pitchFamily="34" charset="0"/>
                <a:cs typeface="Arial" panose="020B0604020202020204" pitchFamily="34" charset="0"/>
              </a:rPr>
              <a:t>động thực hành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383" y="554038"/>
            <a:ext cx="903728" cy="852814"/>
          </a:xfrm>
          <a:prstGeom prst="rect">
            <a:avLst/>
          </a:prstGeom>
        </p:spPr>
      </p:pic>
      <p:sp>
        <p:nvSpPr>
          <p:cNvPr id="8"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a:t>
            </a:r>
            <a:r>
              <a:rPr lang="en-US" sz="2400" kern="0">
                <a:solidFill>
                  <a:srgbClr val="FF0000"/>
                </a:solidFill>
                <a:latin typeface="Arial" panose="020B0604020202020204" pitchFamily="34" charset="0"/>
                <a:cs typeface="Arial" panose="020B0604020202020204" pitchFamily="34" charset="0"/>
              </a:rPr>
              <a:t>1</a:t>
            </a:r>
            <a:r>
              <a:rPr lang="en-US" sz="2400" kern="0" smtClean="0">
                <a:solidFill>
                  <a:srgbClr val="FF0000"/>
                </a:solidFill>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		</a:t>
            </a:r>
          </a:p>
        </p:txBody>
      </p:sp>
      <p:sp>
        <p:nvSpPr>
          <p:cNvPr id="9" name="Rectangle 8"/>
          <p:cNvSpPr/>
          <p:nvPr/>
        </p:nvSpPr>
        <p:spPr>
          <a:xfrm>
            <a:off x="1321212" y="1920319"/>
            <a:ext cx="10476931"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2400" b="1" smtClean="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Những </a:t>
            </a:r>
            <a:r>
              <a:rPr lang="en-US" altLang="zh-CN" sz="2400" b="1">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a:t>
            </a:r>
            <a:r>
              <a:rPr lang="en-US" altLang="zh-CN" sz="2400" b="1" smtClean="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 khác:</a:t>
            </a:r>
          </a:p>
          <a:p>
            <a:pPr algn="just"/>
            <a:r>
              <a:rPr lang="en-US" sz="240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Đại diện học sinh </a:t>
            </a:r>
            <a:r>
              <a:rPr lang="vi-VN" sz="2400" smtClean="0">
                <a:solidFill>
                  <a:srgbClr val="000000"/>
                </a:solidFill>
                <a:latin typeface="Arial" panose="020B0604020202020204" pitchFamily="34" charset="0"/>
                <a:cs typeface="Arial" panose="020B0604020202020204" pitchFamily="34" charset="0"/>
              </a:rPr>
              <a:t>đọc </a:t>
            </a:r>
            <a:r>
              <a:rPr lang="vi-VN" sz="2400">
                <a:solidFill>
                  <a:srgbClr val="000000"/>
                </a:solidFill>
                <a:latin typeface="Arial" panose="020B0604020202020204" pitchFamily="34" charset="0"/>
                <a:cs typeface="Arial" panose="020B0604020202020204" pitchFamily="34" charset="0"/>
              </a:rPr>
              <a:t>tâm </a:t>
            </a:r>
            <a:r>
              <a:rPr lang="vi-VN" sz="2400" smtClean="0">
                <a:solidFill>
                  <a:srgbClr val="000000"/>
                </a:solidFill>
                <a:latin typeface="Arial" panose="020B0604020202020204" pitchFamily="34" charset="0"/>
                <a:cs typeface="Arial" panose="020B0604020202020204" pitchFamily="34" charset="0"/>
              </a:rPr>
              <a:t>thư</a:t>
            </a:r>
            <a:r>
              <a:rPr lang="en-US" sz="2400" smtClean="0">
                <a:solidFill>
                  <a:srgbClr val="000000"/>
                </a:solidFill>
                <a:latin typeface="Arial" panose="020B0604020202020204" pitchFamily="34" charset="0"/>
                <a:cs typeface="Arial" panose="020B0604020202020204" pitchFamily="34" charset="0"/>
              </a:rPr>
              <a:t>, lời hứa.</a:t>
            </a:r>
            <a:endParaRPr lang="vi-VN" sz="2400">
              <a:solidFill>
                <a:srgbClr val="000000"/>
              </a:solidFill>
              <a:latin typeface="Arial" panose="020B0604020202020204" pitchFamily="34" charset="0"/>
              <a:cs typeface="Arial" panose="020B0604020202020204" pitchFamily="34" charset="0"/>
            </a:endParaRPr>
          </a:p>
          <a:p>
            <a:pPr algn="just"/>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Biểu dương </a:t>
            </a:r>
            <a:r>
              <a:rPr lang="vi-VN" sz="2400" smtClean="0">
                <a:solidFill>
                  <a:srgbClr val="000000"/>
                </a:solidFill>
                <a:latin typeface="Arial" panose="020B0604020202020204" pitchFamily="34" charset="0"/>
                <a:cs typeface="Arial" panose="020B0604020202020204" pitchFamily="34" charset="0"/>
              </a:rPr>
              <a:t>các </a:t>
            </a:r>
            <a:r>
              <a:rPr lang="vi-VN" sz="2400">
                <a:solidFill>
                  <a:srgbClr val="000000"/>
                </a:solidFill>
                <a:latin typeface="Arial" panose="020B0604020202020204" pitchFamily="34" charset="0"/>
                <a:cs typeface="Arial" panose="020B0604020202020204" pitchFamily="34" charset="0"/>
              </a:rPr>
              <a:t>học sinh </a:t>
            </a:r>
            <a:r>
              <a:rPr lang="en-US" sz="2400" smtClean="0">
                <a:solidFill>
                  <a:srgbClr val="000000"/>
                </a:solidFill>
                <a:latin typeface="Arial" panose="020B0604020202020204" pitchFamily="34" charset="0"/>
                <a:cs typeface="Arial" panose="020B0604020202020204" pitchFamily="34" charset="0"/>
              </a:rPr>
              <a:t>đã </a:t>
            </a:r>
            <a:r>
              <a:rPr lang="vi-VN" sz="2400" smtClean="0">
                <a:solidFill>
                  <a:srgbClr val="000000"/>
                </a:solidFill>
                <a:latin typeface="Arial" panose="020B0604020202020204" pitchFamily="34" charset="0"/>
                <a:cs typeface="Arial" panose="020B0604020202020204" pitchFamily="34" charset="0"/>
              </a:rPr>
              <a:t>có </a:t>
            </a:r>
            <a:r>
              <a:rPr lang="vi-VN" sz="2400">
                <a:solidFill>
                  <a:srgbClr val="000000"/>
                </a:solidFill>
                <a:latin typeface="Arial" panose="020B0604020202020204" pitchFamily="34" charset="0"/>
                <a:cs typeface="Arial" panose="020B0604020202020204" pitchFamily="34" charset="0"/>
              </a:rPr>
              <a:t>thành tích xuất sắc, đạt các giải </a:t>
            </a:r>
            <a:r>
              <a:rPr lang="vi-VN" sz="2400" smtClean="0">
                <a:solidFill>
                  <a:srgbClr val="000000"/>
                </a:solidFill>
                <a:latin typeface="Arial" panose="020B0604020202020204" pitchFamily="34" charset="0"/>
                <a:cs typeface="Arial" panose="020B0604020202020204" pitchFamily="34" charset="0"/>
              </a:rPr>
              <a:t>thưởng</a:t>
            </a:r>
            <a:r>
              <a:rPr lang="en-US" sz="2400" smtClean="0">
                <a:solidFill>
                  <a:srgbClr val="000000"/>
                </a:solidFill>
                <a:latin typeface="Arial" panose="020B0604020202020204" pitchFamily="34" charset="0"/>
                <a:cs typeface="Arial" panose="020B0604020202020204" pitchFamily="34" charset="0"/>
              </a:rPr>
              <a:t> những năm trước.</a:t>
            </a:r>
            <a:endParaRPr lang="vi-VN" sz="2400">
              <a:solidFill>
                <a:srgbClr val="000000"/>
              </a:solidFill>
              <a:latin typeface="Arial" panose="020B0604020202020204" pitchFamily="34" charset="0"/>
              <a:cs typeface="Arial" panose="020B0604020202020204" pitchFamily="34" charset="0"/>
            </a:endParaRPr>
          </a:p>
          <a:p>
            <a:pPr algn="just"/>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Biểu dương các giáo viên dạy </a:t>
            </a:r>
            <a:r>
              <a:rPr lang="vi-VN" sz="2400" smtClean="0">
                <a:solidFill>
                  <a:srgbClr val="000000"/>
                </a:solidFill>
                <a:latin typeface="Arial" panose="020B0604020202020204" pitchFamily="34" charset="0"/>
                <a:cs typeface="Arial" panose="020B0604020202020204" pitchFamily="34" charset="0"/>
              </a:rPr>
              <a:t>giỏi</a:t>
            </a:r>
            <a:r>
              <a:rPr lang="en-US" sz="2400" smtClean="0">
                <a:solidFill>
                  <a:srgbClr val="000000"/>
                </a:solidFill>
                <a:latin typeface="Arial" panose="020B0604020202020204" pitchFamily="34" charset="0"/>
                <a:cs typeface="Arial" panose="020B0604020202020204" pitchFamily="34" charset="0"/>
              </a:rPr>
              <a:t>.</a:t>
            </a:r>
            <a:endParaRPr lang="vi-VN" sz="2400" b="0" i="0">
              <a:solidFill>
                <a:srgbClr val="000000"/>
              </a:solidFill>
              <a:effectLst/>
              <a:latin typeface="Arial" panose="020B0604020202020204" pitchFamily="34" charset="0"/>
              <a:cs typeface="Arial" panose="020B0604020202020204" pitchFamily="34" charset="0"/>
            </a:endParaRPr>
          </a:p>
        </p:txBody>
      </p:sp>
      <p:sp>
        <p:nvSpPr>
          <p:cNvPr id="10" name="39"/>
          <p:cNvSpPr txBox="1"/>
          <p:nvPr/>
        </p:nvSpPr>
        <p:spPr>
          <a:xfrm flipH="1">
            <a:off x="1321212" y="4921844"/>
            <a:ext cx="10476932" cy="1915899"/>
          </a:xfrm>
          <a:prstGeom prst="rect">
            <a:avLst/>
          </a:prstGeom>
        </p:spPr>
        <p:style>
          <a:lnRef idx="2">
            <a:schemeClr val="accent2"/>
          </a:lnRef>
          <a:fillRef idx="1">
            <a:schemeClr val="lt1"/>
          </a:fillRef>
          <a:effectRef idx="0">
            <a:schemeClr val="accent2"/>
          </a:effectRef>
          <a:fontRef idx="minor">
            <a:schemeClr val="dk1"/>
          </a:fontRef>
        </p:style>
        <p:txBody>
          <a:bodyPr wrap="square" lIns="68571" tIns="34285" rIns="68571" bIns="34285" rtlCol="0">
            <a:spAutoFit/>
          </a:bodyPr>
          <a:lstStyle/>
          <a:p>
            <a:pPr algn="ctr"/>
            <a:r>
              <a:rPr lang="en-US" altLang="zh-CN" sz="2400" b="1" dirty="0">
                <a:solidFill>
                  <a:srgbClr val="FF0000"/>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Kết luận:</a:t>
            </a:r>
          </a:p>
          <a:p>
            <a:pPr algn="just"/>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	</a:t>
            </a: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Có </a:t>
            </a:r>
            <a:r>
              <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nhiều hoạt động trong buổi lễ </a:t>
            </a: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khai </a:t>
            </a: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giảng, như là </a:t>
            </a:r>
            <a:r>
              <a:rPr lang="vi-VN" sz="2400">
                <a:solidFill>
                  <a:schemeClr val="tx1"/>
                </a:solidFill>
                <a:latin typeface="Arial" panose="020B0604020202020204" pitchFamily="34" charset="0"/>
                <a:cs typeface="Arial" panose="020B0604020202020204" pitchFamily="34" charset="0"/>
              </a:rPr>
              <a:t>chào </a:t>
            </a:r>
            <a:r>
              <a:rPr lang="vi-VN" sz="2400" smtClean="0">
                <a:solidFill>
                  <a:schemeClr val="tx1"/>
                </a:solidFill>
                <a:latin typeface="Arial" panose="020B0604020202020204" pitchFamily="34" charset="0"/>
                <a:cs typeface="Arial" panose="020B0604020202020204" pitchFamily="34" charset="0"/>
              </a:rPr>
              <a:t>cờ</a:t>
            </a:r>
            <a:r>
              <a:rPr lang="en-US" sz="2400" smtClean="0">
                <a:solidFill>
                  <a:schemeClr val="tx1"/>
                </a:solidFill>
                <a:latin typeface="Arial" panose="020B0604020202020204" pitchFamily="34" charset="0"/>
                <a:cs typeface="Arial" panose="020B0604020202020204" pitchFamily="34" charset="0"/>
              </a:rPr>
              <a:t>, lễ diễu hành, </a:t>
            </a:r>
            <a:r>
              <a:rPr lang="vi-VN" sz="2400" smtClean="0">
                <a:solidFill>
                  <a:schemeClr val="tx1"/>
                </a:solidFill>
                <a:latin typeface="Arial" panose="020B0604020202020204" pitchFamily="34" charset="0"/>
                <a:cs typeface="Arial" panose="020B0604020202020204" pitchFamily="34" charset="0"/>
              </a:rPr>
              <a:t>đón </a:t>
            </a:r>
            <a:r>
              <a:rPr lang="vi-VN" sz="2400">
                <a:solidFill>
                  <a:schemeClr val="tx1"/>
                </a:solidFill>
                <a:latin typeface="Arial" panose="020B0604020202020204" pitchFamily="34" charset="0"/>
                <a:cs typeface="Arial" panose="020B0604020202020204" pitchFamily="34" charset="0"/>
              </a:rPr>
              <a:t>các em HS lớp </a:t>
            </a:r>
            <a:r>
              <a:rPr lang="vi-VN" sz="2400" smtClean="0">
                <a:solidFill>
                  <a:schemeClr val="tx1"/>
                </a:solidFill>
                <a:latin typeface="Arial" panose="020B0604020202020204" pitchFamily="34" charset="0"/>
                <a:cs typeface="Arial" panose="020B0604020202020204" pitchFamily="34" charset="0"/>
              </a:rPr>
              <a:t>1</a:t>
            </a:r>
            <a:r>
              <a:rPr lang="en-US" sz="2400" smtClean="0">
                <a:solidFill>
                  <a:schemeClr val="tx1"/>
                </a:solidFill>
                <a:latin typeface="Arial" panose="020B0604020202020204" pitchFamily="34" charset="0"/>
                <a:cs typeface="Arial" panose="020B0604020202020204" pitchFamily="34" charset="0"/>
              </a:rPr>
              <a:t>, </a:t>
            </a:r>
            <a:r>
              <a:rPr lang="vi-VN" sz="2400">
                <a:solidFill>
                  <a:schemeClr val="tx1"/>
                </a:solidFill>
                <a:latin typeface="Arial" panose="020B0604020202020204" pitchFamily="34" charset="0"/>
                <a:cs typeface="Arial" panose="020B0604020202020204" pitchFamily="34" charset="0"/>
              </a:rPr>
              <a:t>hiệu trưởng đánh trống khai </a:t>
            </a:r>
            <a:r>
              <a:rPr lang="vi-VN" sz="2400" smtClean="0">
                <a:solidFill>
                  <a:schemeClr val="tx1"/>
                </a:solidFill>
                <a:latin typeface="Arial" panose="020B0604020202020204" pitchFamily="34" charset="0"/>
                <a:cs typeface="Arial" panose="020B0604020202020204" pitchFamily="34" charset="0"/>
              </a:rPr>
              <a:t>giảng</a:t>
            </a:r>
            <a:r>
              <a:rPr lang="en-US" sz="2400" smtClean="0">
                <a:solidFill>
                  <a:schemeClr val="tx1"/>
                </a:solidFill>
                <a:latin typeface="Arial" panose="020B0604020202020204" pitchFamily="34" charset="0"/>
                <a:cs typeface="Arial" panose="020B0604020202020204" pitchFamily="34" charset="0"/>
              </a:rPr>
              <a:t>, </a:t>
            </a:r>
            <a:r>
              <a:rPr lang="vi-VN" sz="2400">
                <a:solidFill>
                  <a:schemeClr val="tx1"/>
                </a:solidFill>
                <a:latin typeface="Arial" panose="020B0604020202020204" pitchFamily="34" charset="0"/>
                <a:cs typeface="Arial" panose="020B0604020202020204" pitchFamily="34" charset="0"/>
              </a:rPr>
              <a:t>đại diện HS phát </a:t>
            </a:r>
            <a:r>
              <a:rPr lang="vi-VN" sz="2400" smtClean="0">
                <a:solidFill>
                  <a:schemeClr val="tx1"/>
                </a:solidFill>
                <a:latin typeface="Arial" panose="020B0604020202020204" pitchFamily="34" charset="0"/>
                <a:cs typeface="Arial" panose="020B0604020202020204" pitchFamily="34" charset="0"/>
              </a:rPr>
              <a:t>biểu</a:t>
            </a:r>
            <a:r>
              <a:rPr lang="en-US" sz="2400" smtClean="0">
                <a:solidFill>
                  <a:schemeClr val="tx1"/>
                </a:solidFill>
                <a:latin typeface="Arial" panose="020B0604020202020204" pitchFamily="34" charset="0"/>
                <a:cs typeface="Arial" panose="020B0604020202020204" pitchFamily="34" charset="0"/>
              </a:rPr>
              <a:t>, diễn văn nghệ, ..</a:t>
            </a: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a:t>
            </a: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 </a:t>
            </a: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Tùy </a:t>
            </a:r>
            <a:r>
              <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điều kiện của từng trường mà tổ chức các hoạt động </a:t>
            </a: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phù </a:t>
            </a: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hợp.</a:t>
            </a:r>
          </a:p>
        </p:txBody>
      </p:sp>
    </p:spTree>
    <p:extLst>
      <p:ext uri="{BB962C8B-B14F-4D97-AF65-F5344CB8AC3E}">
        <p14:creationId xmlns:p14="http://schemas.microsoft.com/office/powerpoint/2010/main" val="278413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2"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1" animBg="1"/>
      <p:bldP spid="10"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19370" y="1132253"/>
            <a:ext cx="2517097" cy="46166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a:solidFill>
                  <a:schemeClr val="accent5">
                    <a:lumMod val="50000"/>
                  </a:schemeClr>
                </a:solidFill>
                <a:latin typeface="Arial" panose="020B0604020202020204" pitchFamily="34" charset="0"/>
                <a:cs typeface="Arial" panose="020B0604020202020204" pitchFamily="34" charset="0"/>
              </a:rPr>
              <a:t>TỔNG KẾT</a:t>
            </a:r>
          </a:p>
        </p:txBody>
      </p:sp>
      <p:sp>
        <p:nvSpPr>
          <p:cNvPr id="5" name="TextBox 4"/>
          <p:cNvSpPr txBox="1"/>
          <p:nvPr/>
        </p:nvSpPr>
        <p:spPr>
          <a:xfrm>
            <a:off x="2709925" y="1674592"/>
            <a:ext cx="7699505"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Em hãy nêu cảm nghĩ của mình về ngày khai giảng.</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191408" y="2403396"/>
            <a:ext cx="5406681" cy="3267347"/>
          </a:xfrm>
          <a:prstGeom prst="rect">
            <a:avLst/>
          </a:prstGeom>
        </p:spPr>
      </p:pic>
      <p:sp>
        <p:nvSpPr>
          <p:cNvPr id="6"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a:t>
            </a:r>
            <a:r>
              <a:rPr lang="en-US" sz="2400" kern="0">
                <a:solidFill>
                  <a:srgbClr val="FF0000"/>
                </a:solidFill>
                <a:latin typeface="Arial" panose="020B0604020202020204" pitchFamily="34" charset="0"/>
                <a:cs typeface="Arial" panose="020B0604020202020204" pitchFamily="34" charset="0"/>
              </a:rPr>
              <a:t>1</a:t>
            </a:r>
            <a:r>
              <a:rPr lang="en-US" sz="2400" kern="0" smtClean="0">
                <a:solidFill>
                  <a:srgbClr val="FF0000"/>
                </a:solidFill>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11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NXH Video bài 6 tiết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688" y="0"/>
            <a:ext cx="12201524" cy="6857999"/>
          </a:xfrm>
          <a:prstGeom prst="rect">
            <a:avLst/>
          </a:prstGeom>
        </p:spPr>
      </p:pic>
    </p:spTree>
    <p:extLst>
      <p:ext uri="{BB962C8B-B14F-4D97-AF65-F5344CB8AC3E}">
        <p14:creationId xmlns:p14="http://schemas.microsoft.com/office/powerpoint/2010/main" val="280918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47072" y="884029"/>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 Hoạt động khám phá</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847" y="705686"/>
            <a:ext cx="612225" cy="7827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384" y="1873348"/>
            <a:ext cx="9988948" cy="4940932"/>
          </a:xfrm>
          <a:prstGeom prst="rect">
            <a:avLst/>
          </a:prstGeom>
        </p:spPr>
      </p:pic>
      <p:sp>
        <p:nvSpPr>
          <p:cNvPr id="11"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2)</a:t>
            </a:r>
            <a:r>
              <a:rPr lang="en-US" sz="2400">
                <a:latin typeface="Arial" panose="020B0604020202020204" pitchFamily="34" charset="0"/>
                <a:cs typeface="Arial" panose="020B0604020202020204" pitchFamily="34" charset="0"/>
              </a:rPr>
              <a:t>		</a:t>
            </a:r>
          </a:p>
        </p:txBody>
      </p:sp>
      <p:sp>
        <p:nvSpPr>
          <p:cNvPr id="12" name="TextBox 11"/>
          <p:cNvSpPr txBox="1"/>
          <p:nvPr/>
        </p:nvSpPr>
        <p:spPr>
          <a:xfrm>
            <a:off x="1372523" y="1378688"/>
            <a:ext cx="1081947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Các bạn trong hình đã tham gia những hoạt động nào ngoài lễ khai giảng.</a:t>
            </a:r>
          </a:p>
        </p:txBody>
      </p:sp>
      <p:sp>
        <p:nvSpPr>
          <p:cNvPr id="13" name="Rounded Rectangle 12"/>
          <p:cNvSpPr/>
          <p:nvPr/>
        </p:nvSpPr>
        <p:spPr>
          <a:xfrm>
            <a:off x="425756" y="3946639"/>
            <a:ext cx="2162629" cy="187832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Giúp đỡ em nhỏ tìm lớp học.</a:t>
            </a:r>
          </a:p>
        </p:txBody>
      </p:sp>
      <p:sp>
        <p:nvSpPr>
          <p:cNvPr id="14" name="Rounded Rectangle 13"/>
          <p:cNvSpPr/>
          <p:nvPr/>
        </p:nvSpPr>
        <p:spPr>
          <a:xfrm>
            <a:off x="4548812" y="1930918"/>
            <a:ext cx="2599226" cy="20985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Tặng quà cho các bạn có hoàn cảnh khó khăn.</a:t>
            </a:r>
          </a:p>
        </p:txBody>
      </p:sp>
      <p:sp>
        <p:nvSpPr>
          <p:cNvPr id="15" name="Rounded Rectangle 14"/>
          <p:cNvSpPr/>
          <p:nvPr/>
        </p:nvSpPr>
        <p:spPr>
          <a:xfrm>
            <a:off x="9837665" y="2353927"/>
            <a:ext cx="2346695" cy="176758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sz="2400">
                <a:latin typeface="Arial" panose="020B0604020202020204" pitchFamily="34" charset="0"/>
                <a:ea typeface="Calibri" panose="020F0502020204030204" pitchFamily="34" charset="0"/>
                <a:cs typeface="Arial" panose="020B0604020202020204" pitchFamily="34" charset="0"/>
              </a:rPr>
              <a:t>T</a:t>
            </a:r>
            <a:r>
              <a:rPr lang="vi-VN" sz="2400">
                <a:latin typeface="Arial" panose="020B0604020202020204" pitchFamily="34" charset="0"/>
                <a:ea typeface="Calibri" panose="020F0502020204030204" pitchFamily="34" charset="0"/>
                <a:cs typeface="Arial" panose="020B0604020202020204" pitchFamily="34" charset="0"/>
              </a:rPr>
              <a:t>ham gia</a:t>
            </a:r>
            <a:r>
              <a:rPr lang="en-US" sz="2400">
                <a:latin typeface="Arial" panose="020B0604020202020204" pitchFamily="34" charset="0"/>
                <a:ea typeface="Calibri" panose="020F0502020204030204" pitchFamily="34" charset="0"/>
                <a:cs typeface="Arial" panose="020B0604020202020204" pitchFamily="34" charset="0"/>
              </a:rPr>
              <a:t> dọn vệ sinh sân trường.</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44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a:fillRect/>
          </a:stretch>
        </p:blipFill>
        <p:spPr bwMode="auto">
          <a:xfrm>
            <a:off x="-76200" y="0"/>
            <a:ext cx="12725400" cy="46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021574" y="0"/>
            <a:ext cx="8529851" cy="709684"/>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a typeface="Arial-Rounded" panose="020B0500000000000000" pitchFamily="34" charset="0"/>
                <a:cs typeface="Arial-Rounded" panose="020B0500000000000000" pitchFamily="34" charset="0"/>
              </a:rPr>
              <a:t> Khởi </a:t>
            </a:r>
            <a:r>
              <a:rPr lang="en-US" sz="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a typeface="Arial-Rounded" panose="020B0500000000000000" pitchFamily="34" charset="0"/>
                <a:cs typeface="Arial-Rounded" panose="020B0500000000000000" pitchFamily="34" charset="0"/>
              </a:rPr>
              <a:t>động (Xe bus yêu thương)</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1" y="0"/>
            <a:ext cx="893207" cy="954107"/>
          </a:xfrm>
          <a:prstGeom prst="rect">
            <a:avLst/>
          </a:prstGeom>
        </p:spPr>
      </p:pic>
    </p:spTree>
    <p:extLst>
      <p:ext uri="{BB962C8B-B14F-4D97-AF65-F5344CB8AC3E}">
        <p14:creationId xmlns:p14="http://schemas.microsoft.com/office/powerpoint/2010/main" val="2249312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80134" y="1364609"/>
            <a:ext cx="763447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Em có nhận xét gì về sự tham gia của các bạn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254" y="1845189"/>
            <a:ext cx="10023981" cy="4958261"/>
          </a:xfrm>
          <a:prstGeom prst="rect">
            <a:avLst/>
          </a:prstGeom>
        </p:spPr>
      </p:pic>
      <p:sp>
        <p:nvSpPr>
          <p:cNvPr id="11"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Chào đón ngày khai giảng </a:t>
            </a:r>
            <a:r>
              <a:rPr lang="en-US" sz="2400" kern="0" smtClean="0">
                <a:latin typeface="Arial" panose="020B0604020202020204" pitchFamily="34" charset="0"/>
                <a:cs typeface="Arial" panose="020B0604020202020204" pitchFamily="34" charset="0"/>
              </a:rPr>
              <a:t>(tiết 2)</a:t>
            </a:r>
            <a:r>
              <a:rPr lang="en-US" sz="2400">
                <a:latin typeface="Arial" panose="020B0604020202020204" pitchFamily="34" charset="0"/>
                <a:cs typeface="Arial" panose="020B0604020202020204" pitchFamily="34" charset="0"/>
              </a:rPr>
              <a:t>		</a:t>
            </a:r>
          </a:p>
        </p:txBody>
      </p:sp>
      <p:sp>
        <p:nvSpPr>
          <p:cNvPr id="13" name="Vertical Scroll 12"/>
          <p:cNvSpPr/>
          <p:nvPr/>
        </p:nvSpPr>
        <p:spPr>
          <a:xfrm>
            <a:off x="1339254" y="1845189"/>
            <a:ext cx="9791860" cy="2494799"/>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ln w="0"/>
                <a:solidFill>
                  <a:schemeClr val="tx1"/>
                </a:solidFill>
                <a:latin typeface="Arial" panose="020B0604020202020204" pitchFamily="34" charset="0"/>
                <a:cs typeface="Arial" panose="020B0604020202020204" pitchFamily="34" charset="0"/>
              </a:rPr>
              <a:t>- Các </a:t>
            </a:r>
            <a:r>
              <a:rPr lang="en-US" sz="2400">
                <a:ln w="0"/>
                <a:solidFill>
                  <a:schemeClr val="tx1"/>
                </a:solidFill>
                <a:latin typeface="Arial" panose="020B0604020202020204" pitchFamily="34" charset="0"/>
                <a:cs typeface="Arial" panose="020B0604020202020204" pitchFamily="34" charset="0"/>
              </a:rPr>
              <a:t>bạn </a:t>
            </a:r>
            <a:r>
              <a:rPr lang="en-US" sz="2400" smtClean="0">
                <a:ln w="0"/>
                <a:solidFill>
                  <a:schemeClr val="tx1"/>
                </a:solidFill>
                <a:latin typeface="Arial" panose="020B0604020202020204" pitchFamily="34" charset="0"/>
                <a:cs typeface="Arial" panose="020B0604020202020204" pitchFamily="34" charset="0"/>
              </a:rPr>
              <a:t>học sinh rất </a:t>
            </a:r>
            <a:r>
              <a:rPr lang="en-US" sz="2400">
                <a:ln w="0"/>
                <a:solidFill>
                  <a:schemeClr val="tx1"/>
                </a:solidFill>
                <a:latin typeface="Arial" panose="020B0604020202020204" pitchFamily="34" charset="0"/>
                <a:cs typeface="Arial" panose="020B0604020202020204" pitchFamily="34" charset="0"/>
              </a:rPr>
              <a:t>sẵn sàng, tự giác, hào hứng </a:t>
            </a:r>
            <a:r>
              <a:rPr lang="en-US" sz="2400" smtClean="0">
                <a:ln w="0"/>
                <a:solidFill>
                  <a:schemeClr val="tx1"/>
                </a:solidFill>
                <a:latin typeface="Arial" panose="020B0604020202020204" pitchFamily="34" charset="0"/>
                <a:cs typeface="Arial" panose="020B0604020202020204" pitchFamily="34" charset="0"/>
              </a:rPr>
              <a:t>và nhiệt tình tham </a:t>
            </a:r>
            <a:r>
              <a:rPr lang="en-US" sz="2400">
                <a:ln w="0"/>
                <a:solidFill>
                  <a:schemeClr val="tx1"/>
                </a:solidFill>
                <a:latin typeface="Arial" panose="020B0604020202020204" pitchFamily="34" charset="0"/>
                <a:cs typeface="Arial" panose="020B0604020202020204" pitchFamily="34" charset="0"/>
              </a:rPr>
              <a:t>gia các hoạt </a:t>
            </a:r>
            <a:r>
              <a:rPr lang="en-US" sz="2400" smtClean="0">
                <a:ln w="0"/>
                <a:solidFill>
                  <a:schemeClr val="tx1"/>
                </a:solidFill>
                <a:latin typeface="Arial" panose="020B0604020202020204" pitchFamily="34" charset="0"/>
                <a:cs typeface="Arial" panose="020B0604020202020204" pitchFamily="34" charset="0"/>
              </a:rPr>
              <a:t>động ở trường.</a:t>
            </a:r>
          </a:p>
          <a:p>
            <a:pPr algn="just"/>
            <a:r>
              <a:rPr lang="en-US" sz="2400" smtClean="0">
                <a:solidFill>
                  <a:schemeClr val="tx1"/>
                </a:solidFill>
                <a:latin typeface="Arial" panose="020B0604020202020204" pitchFamily="34" charset="0"/>
                <a:cs typeface="Arial" panose="020B0604020202020204" pitchFamily="34" charset="0"/>
              </a:rPr>
              <a:t>- Sự </a:t>
            </a:r>
            <a:r>
              <a:rPr lang="en-US" sz="2400">
                <a:solidFill>
                  <a:schemeClr val="tx1"/>
                </a:solidFill>
                <a:latin typeface="Arial" panose="020B0604020202020204" pitchFamily="34" charset="0"/>
                <a:cs typeface="Arial" panose="020B0604020202020204" pitchFamily="34" charset="0"/>
              </a:rPr>
              <a:t>tham gia của các bạn </a:t>
            </a:r>
            <a:r>
              <a:rPr lang="en-US" sz="2400" smtClean="0">
                <a:solidFill>
                  <a:schemeClr val="tx1"/>
                </a:solidFill>
                <a:latin typeface="Arial" panose="020B0604020202020204" pitchFamily="34" charset="0"/>
                <a:cs typeface="Arial" panose="020B0604020202020204" pitchFamily="34" charset="0"/>
              </a:rPr>
              <a:t>ấy giúp </a:t>
            </a:r>
            <a:r>
              <a:rPr lang="en-US" sz="2400">
                <a:solidFill>
                  <a:schemeClr val="tx1"/>
                </a:solidFill>
                <a:latin typeface="Arial" panose="020B0604020202020204" pitchFamily="34" charset="0"/>
                <a:cs typeface="Arial" panose="020B0604020202020204" pitchFamily="34" charset="0"/>
              </a:rPr>
              <a:t>cho </a:t>
            </a:r>
            <a:r>
              <a:rPr lang="en-US" sz="2400" smtClean="0">
                <a:solidFill>
                  <a:schemeClr val="tx1"/>
                </a:solidFill>
                <a:latin typeface="Arial" panose="020B0604020202020204" pitchFamily="34" charset="0"/>
                <a:cs typeface="Arial" panose="020B0604020202020204" pitchFamily="34" charset="0"/>
              </a:rPr>
              <a:t>những bạn mới </a:t>
            </a:r>
            <a:r>
              <a:rPr lang="en-US" sz="2400">
                <a:solidFill>
                  <a:schemeClr val="tx1"/>
                </a:solidFill>
                <a:latin typeface="Arial" panose="020B0604020202020204" pitchFamily="34" charset="0"/>
                <a:cs typeface="Arial" panose="020B0604020202020204" pitchFamily="34" charset="0"/>
              </a:rPr>
              <a:t>tìm thấy </a:t>
            </a:r>
            <a:r>
              <a:rPr lang="en-US" sz="2400" smtClean="0">
                <a:solidFill>
                  <a:schemeClr val="tx1"/>
                </a:solidFill>
                <a:latin typeface="Arial" panose="020B0604020202020204" pitchFamily="34" charset="0"/>
                <a:cs typeface="Arial" panose="020B0604020202020204" pitchFamily="34" charset="0"/>
              </a:rPr>
              <a:t>lớp và </a:t>
            </a:r>
            <a:r>
              <a:rPr lang="en-US" sz="2400">
                <a:solidFill>
                  <a:schemeClr val="tx1"/>
                </a:solidFill>
                <a:latin typeface="Arial" panose="020B0604020202020204" pitchFamily="34" charset="0"/>
                <a:cs typeface="Arial" panose="020B0604020202020204" pitchFamily="34" charset="0"/>
              </a:rPr>
              <a:t>đỡ bỡ </a:t>
            </a:r>
            <a:r>
              <a:rPr lang="en-US" sz="2400" smtClean="0">
                <a:solidFill>
                  <a:schemeClr val="tx1"/>
                </a:solidFill>
                <a:latin typeface="Arial" panose="020B0604020202020204" pitchFamily="34" charset="0"/>
                <a:cs typeface="Arial" panose="020B0604020202020204" pitchFamily="34" charset="0"/>
              </a:rPr>
              <a:t>ngỡ hơn. </a:t>
            </a:r>
            <a:r>
              <a:rPr lang="en-US" sz="2400">
                <a:solidFill>
                  <a:schemeClr val="tx1"/>
                </a:solidFill>
                <a:latin typeface="Arial" panose="020B0604020202020204" pitchFamily="34" charset="0"/>
                <a:cs typeface="Arial" panose="020B0604020202020204" pitchFamily="34" charset="0"/>
              </a:rPr>
              <a:t>Là nguồn động viên to lớn, là sự khuyến khích đối với </a:t>
            </a:r>
            <a:r>
              <a:rPr lang="en-US" sz="2400" smtClean="0">
                <a:solidFill>
                  <a:schemeClr val="tx1"/>
                </a:solidFill>
                <a:latin typeface="Arial" panose="020B0604020202020204" pitchFamily="34" charset="0"/>
                <a:cs typeface="Arial" panose="020B0604020202020204" pitchFamily="34" charset="0"/>
              </a:rPr>
              <a:t>những </a:t>
            </a:r>
            <a:r>
              <a:rPr lang="en-US" sz="2400">
                <a:solidFill>
                  <a:schemeClr val="tx1"/>
                </a:solidFill>
                <a:latin typeface="Arial" panose="020B0604020202020204" pitchFamily="34" charset="0"/>
                <a:cs typeface="Arial" panose="020B0604020202020204" pitchFamily="34" charset="0"/>
              </a:rPr>
              <a:t>bạn có hoàn cảnh khó </a:t>
            </a:r>
            <a:r>
              <a:rPr lang="en-US" sz="2400" smtClean="0">
                <a:solidFill>
                  <a:schemeClr val="tx1"/>
                </a:solidFill>
                <a:latin typeface="Arial" panose="020B0604020202020204" pitchFamily="34" charset="0"/>
                <a:cs typeface="Arial" panose="020B0604020202020204" pitchFamily="34" charset="0"/>
              </a:rPr>
              <a:t>khăn.</a:t>
            </a:r>
            <a:endParaRPr lang="en-US" sz="2400">
              <a:ln w="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47" y="705686"/>
            <a:ext cx="612225" cy="782718"/>
          </a:xfrm>
          <a:prstGeom prst="rect">
            <a:avLst/>
          </a:prstGeom>
        </p:spPr>
      </p:pic>
      <p:sp>
        <p:nvSpPr>
          <p:cNvPr id="14" name="TextBox 13"/>
          <p:cNvSpPr txBox="1"/>
          <p:nvPr/>
        </p:nvSpPr>
        <p:spPr>
          <a:xfrm>
            <a:off x="1547072" y="884029"/>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 Hoạt động khám phá</a:t>
            </a:r>
          </a:p>
        </p:txBody>
      </p:sp>
    </p:spTree>
    <p:extLst>
      <p:ext uri="{BB962C8B-B14F-4D97-AF65-F5344CB8AC3E}">
        <p14:creationId xmlns:p14="http://schemas.microsoft.com/office/powerpoint/2010/main" val="193322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bldLvl="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733" y="597598"/>
            <a:ext cx="885514" cy="835626"/>
          </a:xfrm>
          <a:prstGeom prst="rect">
            <a:avLst/>
          </a:prstGeom>
        </p:spPr>
      </p:pic>
      <p:sp>
        <p:nvSpPr>
          <p:cNvPr id="10" name="TextBox 9"/>
          <p:cNvSpPr txBox="1"/>
          <p:nvPr/>
        </p:nvSpPr>
        <p:spPr>
          <a:xfrm>
            <a:off x="2194763" y="884904"/>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sp>
        <p:nvSpPr>
          <p:cNvPr id="11" name="TextBox 10"/>
          <p:cNvSpPr txBox="1"/>
          <p:nvPr/>
        </p:nvSpPr>
        <p:spPr>
          <a:xfrm>
            <a:off x="1546369" y="1368761"/>
            <a:ext cx="9968115"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1. Nói </a:t>
            </a:r>
            <a:r>
              <a:rPr lang="en-US" sz="2400">
                <a:latin typeface="Arial" panose="020B0604020202020204" pitchFamily="34" charset="0"/>
                <a:cs typeface="Arial" panose="020B0604020202020204" pitchFamily="34" charset="0"/>
              </a:rPr>
              <a:t>với bạn những hoạt động em đã tham gia trong ngày khai </a:t>
            </a:r>
            <a:r>
              <a:rPr lang="en-US" sz="2400" smtClean="0">
                <a:latin typeface="Arial" panose="020B0604020202020204" pitchFamily="34" charset="0"/>
                <a:cs typeface="Arial" panose="020B0604020202020204" pitchFamily="34" charset="0"/>
              </a:rPr>
              <a:t>giảng.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210" y="4726892"/>
            <a:ext cx="3199786" cy="2131108"/>
          </a:xfrm>
          <a:prstGeom prst="rect">
            <a:avLst/>
          </a:prstGeom>
        </p:spPr>
      </p:pic>
      <p:sp>
        <p:nvSpPr>
          <p:cNvPr id="8"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2)</a:t>
            </a:r>
            <a:r>
              <a:rPr lang="en-US" sz="2400">
                <a:latin typeface="Arial" panose="020B0604020202020204" pitchFamily="34" charset="0"/>
                <a:cs typeface="Arial" panose="020B0604020202020204" pitchFamily="34" charset="0"/>
              </a:rPr>
              <a:t>		</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3871" t="6927" r="13481" b="31120"/>
          <a:stretch/>
        </p:blipFill>
        <p:spPr>
          <a:xfrm>
            <a:off x="2580493" y="2286951"/>
            <a:ext cx="2969167" cy="2356227"/>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8520" r="16391"/>
          <a:stretch/>
        </p:blipFill>
        <p:spPr>
          <a:xfrm>
            <a:off x="5764063" y="2275223"/>
            <a:ext cx="3398271" cy="235034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786" y="4726892"/>
            <a:ext cx="3764958" cy="2131108"/>
          </a:xfrm>
          <a:prstGeom prst="rect">
            <a:avLst/>
          </a:prstGeom>
        </p:spPr>
      </p:pic>
      <p:sp>
        <p:nvSpPr>
          <p:cNvPr id="16" name="TextBox 15"/>
          <p:cNvSpPr txBox="1"/>
          <p:nvPr/>
        </p:nvSpPr>
        <p:spPr>
          <a:xfrm>
            <a:off x="1980473" y="1822346"/>
            <a:ext cx="691282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Em </a:t>
            </a:r>
            <a:r>
              <a:rPr lang="en-US" sz="2400">
                <a:latin typeface="Arial" panose="020B0604020202020204" pitchFamily="34" charset="0"/>
                <a:cs typeface="Arial" panose="020B0604020202020204" pitchFamily="34" charset="0"/>
              </a:rPr>
              <a:t>thích nhất hoạt động </a:t>
            </a:r>
            <a:r>
              <a:rPr lang="en-US" sz="2400" smtClean="0">
                <a:latin typeface="Arial" panose="020B0604020202020204" pitchFamily="34" charset="0"/>
                <a:cs typeface="Arial" panose="020B0604020202020204" pitchFamily="34" charset="0"/>
              </a:rPr>
              <a:t>nào?  </a:t>
            </a:r>
            <a:r>
              <a:rPr lang="en-US" sz="2400">
                <a:latin typeface="Arial" panose="020B0604020202020204" pitchFamily="34" charset="0"/>
                <a:cs typeface="Arial" panose="020B0604020202020204" pitchFamily="34" charset="0"/>
              </a:rPr>
              <a:t>Vì </a:t>
            </a:r>
            <a:r>
              <a:rPr lang="en-US" sz="2400" smtClean="0">
                <a:latin typeface="Arial" panose="020B0604020202020204" pitchFamily="34" charset="0"/>
                <a:cs typeface="Arial" panose="020B0604020202020204" pitchFamily="34" charset="0"/>
              </a:rPr>
              <a:t>sao?</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6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bai-6 TNXH Ngày kg-nguyen-binh-khiem-khai-giang-nam-hoc-2020-2021_AhdPH8u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2890" y="667049"/>
            <a:ext cx="11006135" cy="6190951"/>
          </a:xfrm>
          <a:prstGeom prst="rect">
            <a:avLst/>
          </a:prstGeom>
        </p:spPr>
      </p:pic>
      <p:sp>
        <p:nvSpPr>
          <p:cNvPr id="4" name="Title 1"/>
          <p:cNvSpPr>
            <a:spLocks noGrp="1"/>
          </p:cNvSpPr>
          <p:nvPr/>
        </p:nvSpPr>
        <p:spPr>
          <a:xfrm>
            <a:off x="1146412" y="0"/>
            <a:ext cx="9416956" cy="667049"/>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smtClean="0">
                <a:latin typeface="Arial" panose="020B0604020202020204" pitchFamily="34" charset="0"/>
                <a:cs typeface="Arial" panose="020B0604020202020204" pitchFamily="34" charset="0"/>
              </a:rPr>
              <a:t>Hãy cùng xem video </a:t>
            </a:r>
            <a:r>
              <a:rPr lang="en-US" sz="2800" dirty="0">
                <a:latin typeface="Arial" panose="020B0604020202020204" pitchFamily="34" charset="0"/>
                <a:cs typeface="Arial" panose="020B0604020202020204" pitchFamily="34" charset="0"/>
              </a:rPr>
              <a:t>về ngày </a:t>
            </a:r>
            <a:r>
              <a:rPr lang="en-US" sz="2800">
                <a:latin typeface="Arial" panose="020B0604020202020204" pitchFamily="34" charset="0"/>
                <a:cs typeface="Arial" panose="020B0604020202020204" pitchFamily="34" charset="0"/>
              </a:rPr>
              <a:t>khai </a:t>
            </a:r>
            <a:r>
              <a:rPr lang="en-US" sz="2800" smtClean="0">
                <a:latin typeface="Arial" panose="020B0604020202020204" pitchFamily="34" charset="0"/>
                <a:cs typeface="Arial" panose="020B0604020202020204" pitchFamily="34" charset="0"/>
              </a:rPr>
              <a:t>giảng ở trường học.</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212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nvSpPr>
        <p:spPr>
          <a:xfrm>
            <a:off x="1146412" y="0"/>
            <a:ext cx="9416956" cy="667049"/>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smtClean="0">
                <a:latin typeface="Arial" panose="020B0604020202020204" pitchFamily="34" charset="0"/>
                <a:cs typeface="Arial" panose="020B0604020202020204" pitchFamily="34" charset="0"/>
              </a:rPr>
              <a:t>Hãy cùng xem video </a:t>
            </a:r>
            <a:r>
              <a:rPr lang="en-US" sz="2800" dirty="0">
                <a:latin typeface="Arial" panose="020B0604020202020204" pitchFamily="34" charset="0"/>
                <a:cs typeface="Arial" panose="020B0604020202020204" pitchFamily="34" charset="0"/>
              </a:rPr>
              <a:t>về ngày </a:t>
            </a:r>
            <a:r>
              <a:rPr lang="en-US" sz="2800">
                <a:latin typeface="Arial" panose="020B0604020202020204" pitchFamily="34" charset="0"/>
                <a:cs typeface="Arial" panose="020B0604020202020204" pitchFamily="34" charset="0"/>
              </a:rPr>
              <a:t>khai </a:t>
            </a:r>
            <a:r>
              <a:rPr lang="en-US" sz="2800" smtClean="0">
                <a:latin typeface="Arial" panose="020B0604020202020204" pitchFamily="34" charset="0"/>
                <a:cs typeface="Arial" panose="020B0604020202020204" pitchFamily="34" charset="0"/>
              </a:rPr>
              <a:t>giảng ở trường học.</a:t>
            </a:r>
            <a:endParaRPr lang="en-US" sz="2800" dirty="0">
              <a:latin typeface="Arial" panose="020B0604020202020204" pitchFamily="34" charset="0"/>
              <a:cs typeface="Arial" panose="020B0604020202020204" pitchFamily="34" charset="0"/>
            </a:endParaRPr>
          </a:p>
        </p:txBody>
      </p:sp>
      <p:pic>
        <p:nvPicPr>
          <p:cNvPr id="3" name="Video-bài-6-tnxh-NGUYỄN-BỈNH-KHIÊM-KHAI-GIẢNG-2020-20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9840" y="667049"/>
            <a:ext cx="11006135" cy="6190951"/>
          </a:xfrm>
          <a:prstGeom prst="rect">
            <a:avLst/>
          </a:prstGeom>
        </p:spPr>
      </p:pic>
    </p:spTree>
    <p:extLst>
      <p:ext uri="{BB962C8B-B14F-4D97-AF65-F5344CB8AC3E}">
        <p14:creationId xmlns:p14="http://schemas.microsoft.com/office/powerpoint/2010/main" val="4112385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04247" y="1543842"/>
            <a:ext cx="84234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Chia sẻ với bạn cảm nhận của em về ngày khai giảng.</a:t>
            </a:r>
          </a:p>
        </p:txBody>
      </p:sp>
      <p:sp>
        <p:nvSpPr>
          <p:cNvPr id="8"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2)</a:t>
            </a:r>
            <a:r>
              <a:rPr lang="en-US" sz="2400">
                <a:latin typeface="Arial" panose="020B0604020202020204" pitchFamily="34" charset="0"/>
                <a:cs typeface="Arial" panose="020B0604020202020204" pitchFamily="34" charset="0"/>
              </a:rPr>
              <a:t>		</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966" t="9126" r="-3966" b="-588"/>
          <a:stretch/>
        </p:blipFill>
        <p:spPr>
          <a:xfrm>
            <a:off x="6101426" y="2497814"/>
            <a:ext cx="6103412" cy="406364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305" y="721343"/>
            <a:ext cx="839133" cy="791858"/>
          </a:xfrm>
          <a:prstGeom prst="rect">
            <a:avLst/>
          </a:prstGeom>
        </p:spPr>
      </p:pic>
      <p:sp>
        <p:nvSpPr>
          <p:cNvPr id="14" name="TextBox 13"/>
          <p:cNvSpPr txBox="1"/>
          <p:nvPr/>
        </p:nvSpPr>
        <p:spPr>
          <a:xfrm>
            <a:off x="2274438" y="958325"/>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97815"/>
            <a:ext cx="6101426" cy="4063645"/>
          </a:xfrm>
          <a:prstGeom prst="rect">
            <a:avLst/>
          </a:prstGeom>
        </p:spPr>
      </p:pic>
    </p:spTree>
    <p:extLst>
      <p:ext uri="{BB962C8B-B14F-4D97-AF65-F5344CB8AC3E}">
        <p14:creationId xmlns:p14="http://schemas.microsoft.com/office/powerpoint/2010/main" val="304787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96407" y="1003108"/>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 Hoạt động vận dụng</a:t>
            </a:r>
          </a:p>
        </p:txBody>
      </p:sp>
      <p:sp>
        <p:nvSpPr>
          <p:cNvPr id="11" name="TextBox 10"/>
          <p:cNvSpPr txBox="1"/>
          <p:nvPr/>
        </p:nvSpPr>
        <p:spPr>
          <a:xfrm>
            <a:off x="2872637" y="1430940"/>
            <a:ext cx="7749548"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 Hãy nói mong muốn của em về ngày khai giảng.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087" y="725704"/>
            <a:ext cx="984320" cy="101647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451" y="1892605"/>
            <a:ext cx="6547927" cy="4972825"/>
          </a:xfrm>
          <a:prstGeom prst="rect">
            <a:avLst/>
          </a:prstGeom>
        </p:spPr>
      </p:pic>
      <p:sp>
        <p:nvSpPr>
          <p:cNvPr id="7"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2)</a:t>
            </a:r>
            <a:r>
              <a:rPr lang="en-US" sz="24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6673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94542" y="1004304"/>
            <a:ext cx="2517097" cy="46166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a:solidFill>
                  <a:schemeClr val="accent5">
                    <a:lumMod val="50000"/>
                  </a:schemeClr>
                </a:solidFill>
                <a:latin typeface="Arial" panose="020B0604020202020204" pitchFamily="34" charset="0"/>
                <a:cs typeface="Arial" panose="020B0604020202020204" pitchFamily="34" charset="0"/>
              </a:rPr>
              <a:t>TỔNG KẾT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066" y="1496747"/>
            <a:ext cx="10868407" cy="5361253"/>
          </a:xfrm>
          <a:prstGeom prst="rect">
            <a:avLst/>
          </a:prstGeom>
        </p:spPr>
      </p:pic>
      <p:sp>
        <p:nvSpPr>
          <p:cNvPr id="5"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2)</a:t>
            </a:r>
            <a:r>
              <a:rPr lang="en-US" sz="24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510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32789" y="1147560"/>
            <a:ext cx="3729251" cy="5527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smtClean="0">
                <a:solidFill>
                  <a:schemeClr val="tx1"/>
                </a:solidFill>
                <a:latin typeface="Arial" panose="020B0604020202020204" pitchFamily="34" charset="0"/>
                <a:cs typeface="Arial" panose="020B0604020202020204" pitchFamily="34" charset="0"/>
              </a:rPr>
              <a:t>Củng cố, </a:t>
            </a:r>
            <a:r>
              <a:rPr lang="en-US" sz="2400" b="1">
                <a:solidFill>
                  <a:schemeClr val="tx1"/>
                </a:solidFill>
                <a:latin typeface="Arial" panose="020B0604020202020204" pitchFamily="34" charset="0"/>
                <a:cs typeface="Arial" panose="020B0604020202020204" pitchFamily="34" charset="0"/>
              </a:rPr>
              <a:t>dặn dò</a:t>
            </a:r>
            <a:endParaRPr lang="en-US" sz="2400" b="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204247" y="54592"/>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a:t>
            </a:r>
            <a:r>
              <a:rPr lang="en-US" sz="2400" kern="0" smtClean="0">
                <a:solidFill>
                  <a:srgbClr val="FF0000"/>
                </a:solidFill>
                <a:latin typeface="Arial" panose="020B0604020202020204" pitchFamily="34" charset="0"/>
                <a:cs typeface="Arial" panose="020B0604020202020204" pitchFamily="34" charset="0"/>
              </a:rPr>
              <a:t>giảng (tiết 2)</a:t>
            </a:r>
            <a:r>
              <a:rPr lang="en-US" sz="2400">
                <a:latin typeface="Arial" panose="020B0604020202020204" pitchFamily="34" charset="0"/>
                <a:cs typeface="Arial" panose="020B0604020202020204" pitchFamily="34" charset="0"/>
              </a:rPr>
              <a:t>		</a:t>
            </a:r>
          </a:p>
        </p:txBody>
      </p:sp>
      <p:sp>
        <p:nvSpPr>
          <p:cNvPr id="11" name="Rounded Rectangle 10"/>
          <p:cNvSpPr/>
          <p:nvPr/>
        </p:nvSpPr>
        <p:spPr>
          <a:xfrm>
            <a:off x="573208" y="2258704"/>
            <a:ext cx="11218458" cy="315945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n-US" sz="3200" i="1" smtClean="0">
                <a:latin typeface="Arial" panose="020B0604020202020204" pitchFamily="34" charset="0"/>
                <a:ea typeface="Calibri" panose="020F0502020204030204" pitchFamily="34" charset="0"/>
                <a:cs typeface="Arial" panose="020B0604020202020204" pitchFamily="34" charset="0"/>
              </a:rPr>
              <a:t>	Ngày khai </a:t>
            </a:r>
            <a:r>
              <a:rPr lang="en-US" sz="3200" i="1">
                <a:latin typeface="Arial" panose="020B0604020202020204" pitchFamily="34" charset="0"/>
                <a:ea typeface="Calibri" panose="020F0502020204030204" pitchFamily="34" charset="0"/>
                <a:cs typeface="Arial" panose="020B0604020202020204" pitchFamily="34" charset="0"/>
              </a:rPr>
              <a:t>giảng là dấu mốc bắt đầu năm học mới. Sau lễ khai giảng, các em sẽ bước vào hành trình học tập mới với nhiều mong muốn tốt đẹp. Chúng ta </a:t>
            </a:r>
            <a:r>
              <a:rPr lang="en-US" sz="3200" i="1" smtClean="0">
                <a:latin typeface="Arial" panose="020B0604020202020204" pitchFamily="34" charset="0"/>
                <a:ea typeface="Calibri" panose="020F0502020204030204" pitchFamily="34" charset="0"/>
                <a:cs typeface="Arial" panose="020B0604020202020204" pitchFamily="34" charset="0"/>
              </a:rPr>
              <a:t>hãy cùng </a:t>
            </a:r>
            <a:r>
              <a:rPr lang="en-US" sz="3200" i="1">
                <a:latin typeface="Arial" panose="020B0604020202020204" pitchFamily="34" charset="0"/>
                <a:ea typeface="Calibri" panose="020F0502020204030204" pitchFamily="34" charset="0"/>
                <a:cs typeface="Arial" panose="020B0604020202020204" pitchFamily="34" charset="0"/>
              </a:rPr>
              <a:t>cố gắng để hoàn thành nhiệm vụ năm học mới này nhé!</a:t>
            </a:r>
          </a:p>
        </p:txBody>
      </p:sp>
    </p:spTree>
    <p:extLst>
      <p:ext uri="{BB962C8B-B14F-4D97-AF65-F5344CB8AC3E}">
        <p14:creationId xmlns:p14="http://schemas.microsoft.com/office/powerpoint/2010/main" val="354944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0"/>
            <a:ext cx="9155240" cy="16455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 panose="020B0604020202020204" pitchFamily="34" charset="0"/>
                <a:ea typeface="Arial-Rounded" panose="020B0500000000000000" pitchFamily="34" charset="0"/>
                <a:cs typeface="Arial" panose="020B0604020202020204" pitchFamily="34" charset="0"/>
              </a:rPr>
              <a:t>Ngày gì tháng </a:t>
            </a:r>
            <a:r>
              <a:rPr lang="en-US" sz="3200" b="1" smtClean="0">
                <a:solidFill>
                  <a:srgbClr val="FF0000"/>
                </a:solidFill>
                <a:latin typeface="Arial" panose="020B0604020202020204" pitchFamily="34" charset="0"/>
                <a:ea typeface="Arial-Rounded" panose="020B0500000000000000" pitchFamily="34" charset="0"/>
                <a:cs typeface="Arial" panose="020B0604020202020204" pitchFamily="34" charset="0"/>
              </a:rPr>
              <a:t>9 mùng 5 </a:t>
            </a:r>
            <a:endParaRPr lang="en-US" sz="3200" b="1">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r>
              <a:rPr lang="en-US" sz="3200" b="1" smtClean="0">
                <a:solidFill>
                  <a:srgbClr val="FF0000"/>
                </a:solidFill>
                <a:latin typeface="Arial" panose="020B0604020202020204" pitchFamily="34" charset="0"/>
                <a:ea typeface="Arial-Rounded" panose="020B0500000000000000" pitchFamily="34" charset="0"/>
                <a:cs typeface="Arial" panose="020B0604020202020204" pitchFamily="34" charset="0"/>
              </a:rPr>
              <a:t>Học sinh náo nức, tung tăng đến trường?</a:t>
            </a:r>
            <a:endPar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9"/>
          <p:cNvSpPr/>
          <p:nvPr/>
        </p:nvSpPr>
        <p:spPr>
          <a:xfrm>
            <a:off x="415431" y="1744394"/>
            <a:ext cx="2821940" cy="814491"/>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Arial" panose="020B0604020202020204" pitchFamily="34" charset="0"/>
                <a:ea typeface="Arial-Rounded" panose="020B0500000000000000" pitchFamily="34" charset="0"/>
                <a:cs typeface="Arial" panose="020B0604020202020204" pitchFamily="34" charset="0"/>
              </a:rPr>
              <a:t>A. Ngày Tết</a:t>
            </a:r>
          </a:p>
        </p:txBody>
      </p:sp>
      <p:sp>
        <p:nvSpPr>
          <p:cNvPr id="11" name="Rectangle 10"/>
          <p:cNvSpPr/>
          <p:nvPr/>
        </p:nvSpPr>
        <p:spPr>
          <a:xfrm>
            <a:off x="7849506" y="1744394"/>
            <a:ext cx="4159976" cy="85662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Arial" panose="020B0604020202020204" pitchFamily="34" charset="0"/>
                <a:ea typeface="Arial-Rounded" panose="020B0500000000000000" pitchFamily="34" charset="0"/>
                <a:cs typeface="Arial" panose="020B0604020202020204" pitchFamily="34" charset="0"/>
              </a:rPr>
              <a:t>C. Ngày khai giảng</a:t>
            </a:r>
          </a:p>
        </p:txBody>
      </p:sp>
      <p:sp>
        <p:nvSpPr>
          <p:cNvPr id="12" name="Rectangle 11"/>
          <p:cNvSpPr/>
          <p:nvPr/>
        </p:nvSpPr>
        <p:spPr>
          <a:xfrm>
            <a:off x="3877089" y="1744394"/>
            <a:ext cx="3490961" cy="839486"/>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prstClr val="white"/>
                </a:solidFill>
                <a:latin typeface="Arial" panose="020B0604020202020204" pitchFamily="34" charset="0"/>
                <a:ea typeface="Arial-Rounded" panose="020B0500000000000000" pitchFamily="34" charset="0"/>
                <a:cs typeface="Arial" panose="020B0604020202020204" pitchFamily="34" charset="0"/>
              </a:rPr>
              <a:t>B. Ngày bế giảng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3352124" y="280035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893207" cy="954107"/>
          </a:xfrm>
          <a:prstGeom prst="rect">
            <a:avLst/>
          </a:prstGeom>
        </p:spPr>
      </p:pic>
    </p:spTree>
    <p:extLst>
      <p:ext uri="{BB962C8B-B14F-4D97-AF65-F5344CB8AC3E}">
        <p14:creationId xmlns:p14="http://schemas.microsoft.com/office/powerpoint/2010/main" val="3754837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0"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3990"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399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4490"/>
                            </p:stCondLst>
                            <p:childTnLst>
                              <p:par>
                                <p:cTn id="45" presetID="1" presetClass="mediacall" presetSubtype="0" fill="hold" nodeType="afterEffect">
                                  <p:stCondLst>
                                    <p:cond delay="0"/>
                                  </p:stCondLst>
                                  <p:childTnLst>
                                    <p:cmd type="call" cmd="playFrom(0.0)">
                                      <p:cBhvr>
                                        <p:cTn id="46" dur="10138"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16667">
                <p:cTn id="61" fill="hold" display="0">
                  <p:stCondLst>
                    <p:cond delay="indefinite"/>
                  </p:stCondLst>
                  <p:endCondLst>
                    <p:cond evt="onStopAudio" delay="0">
                      <p:tgtEl>
                        <p:sldTgt/>
                      </p:tgtEl>
                    </p:cond>
                  </p:endCondLst>
                </p:cTn>
                <p:tgtEl>
                  <p:spTgt spid="16"/>
                </p:tgtEl>
              </p:cMediaNode>
            </p:audio>
            <p:audio>
              <p:cMediaNode vol="45455">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40890" y="0"/>
            <a:ext cx="9260840" cy="169025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Suốt đời đi với học sinh</a:t>
            </a:r>
          </a:p>
          <a:p>
            <a:pPr algn="ct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Sách, vở, thước, bút trong mình </a:t>
            </a:r>
            <a:r>
              <a:rPr lang="en-US" sz="3200" b="1">
                <a:solidFill>
                  <a:srgbClr val="FF0000"/>
                </a:solidFill>
                <a:latin typeface="Arial" panose="020B0604020202020204" pitchFamily="34" charset="0"/>
                <a:ea typeface="Arial-Rounded" panose="020B0500000000000000" pitchFamily="34" charset="0"/>
                <a:cs typeface="Arial" panose="020B0604020202020204" pitchFamily="34" charset="0"/>
              </a:rPr>
              <a:t>tôi </a:t>
            </a:r>
            <a:r>
              <a:rPr lang="en-US" sz="3200" b="1" smtClean="0">
                <a:solidFill>
                  <a:srgbClr val="FF0000"/>
                </a:solidFill>
                <a:latin typeface="Arial" panose="020B0604020202020204" pitchFamily="34" charset="0"/>
                <a:ea typeface="Arial-Rounded" panose="020B0500000000000000" pitchFamily="34" charset="0"/>
                <a:cs typeface="Arial" panose="020B0604020202020204" pitchFamily="34" charset="0"/>
              </a:rPr>
              <a:t>mang.</a:t>
            </a:r>
            <a:endPar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r>
              <a:rPr lang="en-US" sz="3200" b="1" dirty="0">
                <a:solidFill>
                  <a:schemeClr val="tx1"/>
                </a:solidFill>
                <a:latin typeface="Arial" panose="020B0604020202020204" pitchFamily="34" charset="0"/>
                <a:ea typeface="Arial-Rounded" panose="020B0500000000000000" pitchFamily="34" charset="0"/>
                <a:cs typeface="Arial" panose="020B0604020202020204" pitchFamily="34" charset="0"/>
              </a:rPr>
              <a:t>Là cái gì?</a:t>
            </a:r>
          </a:p>
        </p:txBody>
      </p:sp>
      <p:sp>
        <p:nvSpPr>
          <p:cNvPr id="10" name="Rectangle 9"/>
          <p:cNvSpPr/>
          <p:nvPr/>
        </p:nvSpPr>
        <p:spPr>
          <a:xfrm>
            <a:off x="190500" y="1756400"/>
            <a:ext cx="3983179" cy="10630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 Viên phấn</a:t>
            </a:r>
          </a:p>
        </p:txBody>
      </p:sp>
      <p:sp>
        <p:nvSpPr>
          <p:cNvPr id="11" name="Rectangle 10"/>
          <p:cNvSpPr/>
          <p:nvPr/>
        </p:nvSpPr>
        <p:spPr>
          <a:xfrm>
            <a:off x="9043019" y="1790700"/>
            <a:ext cx="2886383" cy="1024011"/>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C. cặp sách</a:t>
            </a:r>
          </a:p>
        </p:txBody>
      </p:sp>
      <p:sp>
        <p:nvSpPr>
          <p:cNvPr id="12" name="Rectangle 11"/>
          <p:cNvSpPr/>
          <p:nvPr/>
        </p:nvSpPr>
        <p:spPr>
          <a:xfrm>
            <a:off x="4986602" y="1747911"/>
            <a:ext cx="3369415" cy="10668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B. cái bút</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893207" cy="954107"/>
          </a:xfrm>
          <a:prstGeom prst="rect">
            <a:avLst/>
          </a:prstGeom>
        </p:spPr>
      </p:pic>
    </p:spTree>
    <p:extLst>
      <p:ext uri="{BB962C8B-B14F-4D97-AF65-F5344CB8AC3E}">
        <p14:creationId xmlns:p14="http://schemas.microsoft.com/office/powerpoint/2010/main" val="168407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0"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3990"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399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4000"/>
                            </p:stCondLst>
                            <p:childTnLst>
                              <p:par>
                                <p:cTn id="45" presetID="1" presetClass="mediacall" presetSubtype="0" fill="hold" nodeType="afterEffect">
                                  <p:stCondLst>
                                    <p:cond delay="0"/>
                                  </p:stCondLst>
                                  <p:childTnLst>
                                    <p:cmd type="call" cmd="playFrom(0.0)">
                                      <p:cBhvr>
                                        <p:cTn id="46" dur="10138"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28788">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730326" y="38101"/>
            <a:ext cx="9706708" cy="11429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Vào mùa nào, các em cắp sách đến trường?</a:t>
            </a:r>
          </a:p>
        </p:txBody>
      </p:sp>
      <p:sp>
        <p:nvSpPr>
          <p:cNvPr id="10" name="Rectangle 9"/>
          <p:cNvSpPr/>
          <p:nvPr/>
        </p:nvSpPr>
        <p:spPr>
          <a:xfrm>
            <a:off x="1119688" y="1453514"/>
            <a:ext cx="2942224" cy="1213486"/>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A. mùa hè</a:t>
            </a:r>
          </a:p>
        </p:txBody>
      </p:sp>
      <p:sp>
        <p:nvSpPr>
          <p:cNvPr id="11" name="Rectangle 10"/>
          <p:cNvSpPr/>
          <p:nvPr/>
        </p:nvSpPr>
        <p:spPr>
          <a:xfrm>
            <a:off x="4834020" y="1453514"/>
            <a:ext cx="2927595" cy="112491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Arial" panose="020B0604020202020204" pitchFamily="34" charset="0"/>
                <a:ea typeface="Arial-Rounded" panose="020B0500000000000000" pitchFamily="34" charset="0"/>
                <a:cs typeface="Arial" panose="020B0604020202020204" pitchFamily="34" charset="0"/>
              </a:rPr>
              <a:t>B. mùa thu</a:t>
            </a:r>
          </a:p>
        </p:txBody>
      </p:sp>
      <p:sp>
        <p:nvSpPr>
          <p:cNvPr id="12" name="Rectangle 11"/>
          <p:cNvSpPr/>
          <p:nvPr/>
        </p:nvSpPr>
        <p:spPr>
          <a:xfrm>
            <a:off x="8470077" y="1453832"/>
            <a:ext cx="3286760" cy="112459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white"/>
                </a:solidFill>
                <a:latin typeface="Arial" panose="020B0604020202020204" pitchFamily="34" charset="0"/>
                <a:ea typeface="Arial-Rounded" panose="020B0500000000000000" pitchFamily="34" charset="0"/>
                <a:cs typeface="Arial" panose="020B0604020202020204" pitchFamily="34" charset="0"/>
              </a:rPr>
              <a:t>C. </a:t>
            </a:r>
            <a:r>
              <a:rPr lang="en-US" sz="3200" b="1" dirty="0">
                <a:solidFill>
                  <a:prstClr val="white"/>
                </a:solidFill>
                <a:latin typeface="Arial" panose="020B0604020202020204" pitchFamily="34" charset="0"/>
                <a:ea typeface="Arial-Rounded" panose="020B0500000000000000" pitchFamily="34" charset="0"/>
                <a:cs typeface="Arial" panose="020B0604020202020204" pitchFamily="34" charset="0"/>
              </a:rPr>
              <a:t>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3"/>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953000" y="2819400"/>
            <a:ext cx="609600" cy="6096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893207" cy="954107"/>
          </a:xfrm>
          <a:prstGeom prst="rect">
            <a:avLst/>
          </a:prstGeom>
        </p:spPr>
      </p:pic>
    </p:spTree>
    <p:extLst>
      <p:ext uri="{BB962C8B-B14F-4D97-AF65-F5344CB8AC3E}">
        <p14:creationId xmlns:p14="http://schemas.microsoft.com/office/powerpoint/2010/main" val="1140458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0"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3990"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399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4000"/>
                            </p:stCondLst>
                            <p:childTnLst>
                              <p:par>
                                <p:cTn id="45" presetID="1" presetClass="mediacall" presetSubtype="0" fill="hold" nodeType="afterEffect">
                                  <p:stCondLst>
                                    <p:cond delay="0"/>
                                  </p:stCondLst>
                                  <p:childTnLst>
                                    <p:cmd type="call" cmd="playFrom(0.0)">
                                      <p:cBhvr>
                                        <p:cTn id="46" dur="10138"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030"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18182">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1"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5"/>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0124" r="-2133" b="21481"/>
          <a:stretch>
            <a:fillRect/>
          </a:stretch>
        </p:blipFill>
        <p:spPr bwMode="auto">
          <a:xfrm>
            <a:off x="0" y="0"/>
            <a:ext cx="12403015"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893207" cy="954107"/>
          </a:xfrm>
          <a:prstGeom prst="rect">
            <a:avLst/>
          </a:prstGeom>
        </p:spPr>
      </p:pic>
    </p:spTree>
    <p:extLst>
      <p:ext uri="{BB962C8B-B14F-4D97-AF65-F5344CB8AC3E}">
        <p14:creationId xmlns:p14="http://schemas.microsoft.com/office/powerpoint/2010/main" val="43095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8" fill="hold"/>
                                        <p:tgtEl>
                                          <p:spTgt spid="11"/>
                                        </p:tgtEl>
                                      </p:cBhvr>
                                    </p:cmd>
                                  </p:childTnLst>
                                </p:cTn>
                              </p:par>
                              <p:par>
                                <p:cTn id="7" presetID="35" presetClass="path" presetSubtype="0" accel="50000" decel="50000" fill="hold" nodeType="withEffect">
                                  <p:stCondLst>
                                    <p:cond delay="0"/>
                                  </p:stCondLst>
                                  <p:childTnLst>
                                    <p:animMotion origin="layout" path="M 3.33333E-6 -1.48148E-6 L -0.68334 0.00324 " pathEditMode="relative" rAng="0" ptsTypes="AA">
                                      <p:cBhvr>
                                        <p:cTn id="8"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69697">
                <p:cTn id="9"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214592" y="484448"/>
            <a:ext cx="5015008" cy="484946"/>
          </a:xfrm>
          <a:prstGeom prst="rect">
            <a:avLst/>
          </a:prstGeom>
          <a:noFill/>
          <a:ln w="9525">
            <a:noFill/>
            <a:miter lim="800000"/>
            <a:headEnd/>
            <a:tailEnd/>
          </a:ln>
          <a:effectLst/>
        </p:spPr>
        <p:txBody>
          <a:bodyPr anchor="ctr"/>
          <a:lstStyle/>
          <a:p>
            <a:pPr eaLnBrk="1" hangingPunct="1">
              <a:defRPr/>
            </a:pPr>
            <a:r>
              <a:rPr lang="en-US" sz="2400" b="1" kern="0">
                <a:solidFill>
                  <a:schemeClr val="accent1">
                    <a:lumMod val="75000"/>
                  </a:schemeClr>
                </a:solidFill>
                <a:latin typeface="Arial" panose="020B0604020202020204" pitchFamily="34" charset="0"/>
                <a:cs typeface="Arial" panose="020B0604020202020204" pitchFamily="34" charset="0"/>
              </a:rPr>
              <a:t>CHỦ ĐỀ 2 : TRƯỜNG HỌC</a:t>
            </a:r>
            <a:endParaRPr lang="en-US" sz="2400" b="1">
              <a:solidFill>
                <a:schemeClr val="accent1">
                  <a:lumMod val="75000"/>
                </a:schemeClr>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204247" y="0"/>
            <a:ext cx="8710863" cy="465892"/>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2021</a:t>
            </a:r>
            <a:r>
              <a:rPr lang="en-US" sz="240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967" y="948520"/>
            <a:ext cx="7879307" cy="5909480"/>
          </a:xfrm>
          <a:prstGeom prst="rect">
            <a:avLst/>
          </a:prstGeom>
        </p:spPr>
      </p:pic>
    </p:spTree>
    <p:extLst>
      <p:ext uri="{BB962C8B-B14F-4D97-AF65-F5344CB8AC3E}">
        <p14:creationId xmlns:p14="http://schemas.microsoft.com/office/powerpoint/2010/main" val="388964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32291" y="1009123"/>
            <a:ext cx="2952960"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chemeClr val="accent5">
                    <a:lumMod val="50000"/>
                  </a:schemeClr>
                </a:solidFill>
                <a:latin typeface="Arial" panose="020B0604020202020204" pitchFamily="34" charset="0"/>
                <a:cs typeface="Arial" panose="020B0604020202020204" pitchFamily="34" charset="0"/>
              </a:rPr>
              <a:t>Hoạt động mở đầu </a:t>
            </a:r>
          </a:p>
        </p:txBody>
      </p:sp>
      <p:sp>
        <p:nvSpPr>
          <p:cNvPr id="11" name="TextBox 10"/>
          <p:cNvSpPr txBox="1"/>
          <p:nvPr/>
        </p:nvSpPr>
        <p:spPr>
          <a:xfrm>
            <a:off x="2832291" y="1427408"/>
            <a:ext cx="548949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Ngày khai giảng diễn ra khi nào ?</a:t>
            </a:r>
          </a:p>
        </p:txBody>
      </p:sp>
      <p:sp>
        <p:nvSpPr>
          <p:cNvPr id="12" name="TextBox 11"/>
          <p:cNvSpPr txBox="1"/>
          <p:nvPr/>
        </p:nvSpPr>
        <p:spPr>
          <a:xfrm>
            <a:off x="2832291" y="1839843"/>
            <a:ext cx="645013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Em nhớ nhất hoạt động nào trong ngày đó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911" y="2403091"/>
            <a:ext cx="6688897" cy="4454909"/>
          </a:xfrm>
          <a:prstGeom prst="rect">
            <a:avLst/>
          </a:prstGeom>
        </p:spPr>
      </p:pic>
      <p:sp>
        <p:nvSpPr>
          <p:cNvPr id="9" name="Rectangle 2"/>
          <p:cNvSpPr txBox="1">
            <a:spLocks noChangeArrowheads="1"/>
          </p:cNvSpPr>
          <p:nvPr/>
        </p:nvSpPr>
        <p:spPr bwMode="auto">
          <a:xfrm>
            <a:off x="3126662" y="0"/>
            <a:ext cx="6762332" cy="465892"/>
          </a:xfrm>
          <a:prstGeom prst="rect">
            <a:avLst/>
          </a:prstGeom>
          <a:noFill/>
          <a:ln w="9525">
            <a:noFill/>
            <a:miter lim="800000"/>
            <a:headEnd/>
            <a:tailEnd/>
          </a:ln>
          <a:effectLst/>
        </p:spPr>
        <p:txBody>
          <a:bodyPr anchor="ctr"/>
          <a:lstStyle/>
          <a:p>
            <a:pPr eaLnBrk="1" hangingPunct="1">
              <a:defRPr/>
            </a:pPr>
            <a:r>
              <a:rPr lang="en-US" sz="2400" kern="0" smtClean="0">
                <a:latin typeface="Arial" panose="020B0604020202020204" pitchFamily="34" charset="0"/>
                <a:cs typeface="Arial" panose="020B0604020202020204" pitchFamily="34" charset="0"/>
              </a:rPr>
              <a:t>Thứ </a:t>
            </a:r>
            <a:r>
              <a:rPr lang="en-US" sz="2400" kern="0">
                <a:latin typeface="Arial" panose="020B0604020202020204" pitchFamily="34" charset="0"/>
                <a:cs typeface="Arial" panose="020B0604020202020204" pitchFamily="34" charset="0"/>
              </a:rPr>
              <a:t>… ngày … tháng 10 năm 2021</a:t>
            </a:r>
            <a:r>
              <a:rPr lang="en-US" sz="2400">
                <a:latin typeface="Arial" panose="020B0604020202020204" pitchFamily="34" charset="0"/>
                <a:cs typeface="Arial" panose="020B0604020202020204" pitchFamily="34" charset="0"/>
              </a:rPr>
              <a:t>		</a:t>
            </a:r>
          </a:p>
        </p:txBody>
      </p:sp>
      <p:sp>
        <p:nvSpPr>
          <p:cNvPr id="13" name="Rectangle 2"/>
          <p:cNvSpPr txBox="1">
            <a:spLocks noChangeArrowheads="1"/>
          </p:cNvSpPr>
          <p:nvPr/>
        </p:nvSpPr>
        <p:spPr bwMode="auto">
          <a:xfrm>
            <a:off x="3126662" y="388400"/>
            <a:ext cx="6871514" cy="493048"/>
          </a:xfrm>
          <a:prstGeom prst="rect">
            <a:avLst/>
          </a:prstGeom>
          <a:noFill/>
          <a:ln w="9525">
            <a:noFill/>
            <a:miter lim="800000"/>
            <a:headEnd/>
            <a:tailEnd/>
          </a:ln>
          <a:effectLst/>
        </p:spPr>
        <p:txBody>
          <a:bodyPr anchor="ctr"/>
          <a:lstStyle/>
          <a:p>
            <a:pPr eaLnBrk="1" hangingPunct="1">
              <a:defRPr/>
            </a:pPr>
            <a:r>
              <a:rPr lang="en-US" sz="2400" kern="0" smtClean="0">
                <a:latin typeface="Arial" panose="020B0604020202020204" pitchFamily="34" charset="0"/>
                <a:cs typeface="Arial" panose="020B0604020202020204" pitchFamily="34" charset="0"/>
              </a:rPr>
              <a:t>Bài </a:t>
            </a:r>
            <a:r>
              <a:rPr lang="en-US" sz="2400" kern="0">
                <a:latin typeface="Arial" panose="020B0604020202020204" pitchFamily="34" charset="0"/>
                <a:cs typeface="Arial" panose="020B0604020202020204" pitchFamily="34" charset="0"/>
              </a:rPr>
              <a:t>7 : </a:t>
            </a:r>
            <a:r>
              <a:rPr lang="en-US" sz="2400" kern="0" smtClean="0">
                <a:solidFill>
                  <a:srgbClr val="FF0000"/>
                </a:solidFill>
                <a:latin typeface="Arial" panose="020B0604020202020204" pitchFamily="34" charset="0"/>
                <a:cs typeface="Arial" panose="020B0604020202020204" pitchFamily="34" charset="0"/>
              </a:rPr>
              <a:t>Chào đón ngày khai giảng (tiết </a:t>
            </a:r>
            <a:r>
              <a:rPr lang="en-US" sz="2400" kern="0">
                <a:solidFill>
                  <a:srgbClr val="FF0000"/>
                </a:solidFill>
                <a:latin typeface="Arial" panose="020B0604020202020204" pitchFamily="34" charset="0"/>
                <a:cs typeface="Arial" panose="020B0604020202020204" pitchFamily="34" charset="0"/>
              </a:rPr>
              <a:t>1)</a:t>
            </a:r>
            <a:endParaRPr lang="en-US" sz="2400">
              <a:solidFill>
                <a:srgbClr val="FF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245" y="821205"/>
            <a:ext cx="784046" cy="837503"/>
          </a:xfrm>
          <a:prstGeom prst="rect">
            <a:avLst/>
          </a:prstGeom>
        </p:spPr>
      </p:pic>
    </p:spTree>
    <p:extLst>
      <p:ext uri="{BB962C8B-B14F-4D97-AF65-F5344CB8AC3E}">
        <p14:creationId xmlns:p14="http://schemas.microsoft.com/office/powerpoint/2010/main" val="37306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57069" y="880556"/>
            <a:ext cx="346509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 Hoạt động khám phá</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607" y="1834774"/>
            <a:ext cx="9557784" cy="50491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757" y="573206"/>
            <a:ext cx="613068" cy="783797"/>
          </a:xfrm>
          <a:prstGeom prst="rect">
            <a:avLst/>
          </a:prstGeom>
        </p:spPr>
      </p:pic>
      <p:sp>
        <p:nvSpPr>
          <p:cNvPr id="10" name="Rectangle 2"/>
          <p:cNvSpPr txBox="1">
            <a:spLocks noChangeArrowheads="1"/>
          </p:cNvSpPr>
          <p:nvPr/>
        </p:nvSpPr>
        <p:spPr bwMode="auto">
          <a:xfrm>
            <a:off x="2204247" y="0"/>
            <a:ext cx="8710863" cy="865114"/>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	Thứ … ngày … tháng 10 năm </a:t>
            </a:r>
            <a:r>
              <a:rPr lang="en-US" sz="2400" kern="0" smtClean="0">
                <a:latin typeface="Arial" panose="020B0604020202020204" pitchFamily="34" charset="0"/>
                <a:cs typeface="Arial" panose="020B0604020202020204" pitchFamily="34" charset="0"/>
              </a:rPr>
              <a:t>2021</a:t>
            </a:r>
          </a:p>
          <a:p>
            <a:pPr>
              <a:defRPr/>
            </a:pPr>
            <a:r>
              <a:rPr lang="en-US" sz="2400" kern="0" smtClean="0">
                <a:latin typeface="Arial" panose="020B0604020202020204" pitchFamily="34" charset="0"/>
                <a:cs typeface="Arial" panose="020B0604020202020204" pitchFamily="34" charset="0"/>
              </a:rPr>
              <a:t>	Bài </a:t>
            </a:r>
            <a:r>
              <a:rPr lang="en-US" sz="2400" kern="0">
                <a:latin typeface="Arial" panose="020B0604020202020204" pitchFamily="34" charset="0"/>
                <a:cs typeface="Arial" panose="020B0604020202020204" pitchFamily="34" charset="0"/>
              </a:rPr>
              <a:t>7 : </a:t>
            </a:r>
            <a:r>
              <a:rPr lang="en-US" sz="2400" kern="0">
                <a:solidFill>
                  <a:srgbClr val="FF0000"/>
                </a:solidFill>
                <a:latin typeface="Arial" panose="020B0604020202020204" pitchFamily="34" charset="0"/>
                <a:cs typeface="Arial" panose="020B0604020202020204" pitchFamily="34" charset="0"/>
              </a:rPr>
              <a:t>Chào đón ngày khai giảng </a:t>
            </a:r>
            <a:r>
              <a:rPr lang="en-US" sz="2400" kern="0" smtClean="0">
                <a:solidFill>
                  <a:srgbClr val="FF0000"/>
                </a:solidFill>
                <a:latin typeface="Arial" panose="020B0604020202020204" pitchFamily="34" charset="0"/>
                <a:cs typeface="Arial" panose="020B0604020202020204" pitchFamily="34" charset="0"/>
              </a:rPr>
              <a:t>(tiết </a:t>
            </a:r>
            <a:r>
              <a:rPr lang="en-US" sz="2400" kern="0">
                <a:solidFill>
                  <a:srgbClr val="FF0000"/>
                </a:solidFill>
                <a:latin typeface="Arial" panose="020B0604020202020204" pitchFamily="34" charset="0"/>
                <a:cs typeface="Arial" panose="020B0604020202020204" pitchFamily="34" charset="0"/>
              </a:rPr>
              <a:t>1</a:t>
            </a:r>
            <a:r>
              <a:rPr lang="en-US" sz="2400" kern="0" smtClean="0">
                <a:solidFill>
                  <a:srgbClr val="FF0000"/>
                </a:solidFill>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		</a:t>
            </a:r>
          </a:p>
        </p:txBody>
      </p:sp>
      <p:sp>
        <p:nvSpPr>
          <p:cNvPr id="11" name="TextBox 10"/>
          <p:cNvSpPr txBox="1"/>
          <p:nvPr/>
        </p:nvSpPr>
        <p:spPr>
          <a:xfrm>
            <a:off x="1538805" y="1342221"/>
            <a:ext cx="10041746"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Quan </a:t>
            </a:r>
            <a:r>
              <a:rPr lang="en-US" sz="2400" smtClean="0">
                <a:latin typeface="Arial" panose="020B0604020202020204" pitchFamily="34" charset="0"/>
                <a:cs typeface="Arial" panose="020B0604020202020204" pitchFamily="34" charset="0"/>
              </a:rPr>
              <a:t>sát hình 24, 25 </a:t>
            </a:r>
            <a:r>
              <a:rPr lang="en-US" sz="2400">
                <a:latin typeface="Arial" panose="020B0604020202020204" pitchFamily="34" charset="0"/>
                <a:cs typeface="Arial" panose="020B0604020202020204" pitchFamily="34" charset="0"/>
              </a:rPr>
              <a:t>và kể các hoạt động diễn ra trong lễ khai giảng.</a:t>
            </a:r>
          </a:p>
        </p:txBody>
      </p:sp>
    </p:spTree>
    <p:extLst>
      <p:ext uri="{BB962C8B-B14F-4D97-AF65-F5344CB8AC3E}">
        <p14:creationId xmlns:p14="http://schemas.microsoft.com/office/powerpoint/2010/main" val="103654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1693</TotalTime>
  <Words>724</Words>
  <Application>Microsoft Office PowerPoint</Application>
  <PresentationFormat>Widescreen</PresentationFormat>
  <Paragraphs>109</Paragraphs>
  <Slides>27</Slides>
  <Notes>2</Notes>
  <HiddenSlides>0</HiddenSlides>
  <MMClips>19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Microsoft YaHei</vt:lpstr>
      <vt:lpstr>Arial</vt:lpstr>
      <vt:lpstr>Arial-Rounded</vt:lpstr>
      <vt:lpstr>Calibri</vt:lpstr>
      <vt:lpstr>Calibri Light</vt:lpstr>
      <vt:lpstr>Times New Roman</vt:lpstr>
      <vt:lpstr>字魂59号-创粗黑</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hong luong</dc:creator>
  <cp:lastModifiedBy>USER</cp:lastModifiedBy>
  <cp:revision>399</cp:revision>
  <dcterms:created xsi:type="dcterms:W3CDTF">2021-06-08T07:37:38Z</dcterms:created>
  <dcterms:modified xsi:type="dcterms:W3CDTF">2021-11-22T07:31:09Z</dcterms:modified>
</cp:coreProperties>
</file>